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63" r:id="rId5"/>
    <p:sldId id="468" r:id="rId6"/>
    <p:sldId id="471" r:id="rId7"/>
    <p:sldId id="472" r:id="rId8"/>
    <p:sldId id="470" r:id="rId9"/>
  </p:sldIdLst>
  <p:sldSz cx="9144000" cy="5143500" type="screen16x9"/>
  <p:notesSz cx="6797675" cy="9928225"/>
  <p:custDataLst>
    <p:tags r:id="rId12"/>
  </p:custDataLst>
  <p:defaultTextStyle>
    <a:defPPr>
      <a:defRPr lang="en-US"/>
    </a:defPPr>
    <a:lvl1pPr marL="0" algn="l" defTabSz="9142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27" algn="l" defTabSz="9142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56" algn="l" defTabSz="9142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83" algn="l" defTabSz="9142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11" algn="l" defTabSz="9142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39" algn="l" defTabSz="9142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67" algn="l" defTabSz="9142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94" algn="l" defTabSz="9142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23" algn="l" defTabSz="9142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147"/>
    <a:srgbClr val="FFB414"/>
    <a:srgbClr val="C9691B"/>
    <a:srgbClr val="021E42"/>
    <a:srgbClr val="2D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810176-3677-FECF-894F-1CC2CFE55A8E}" v="79" dt="2026-01-29T13:11:19.7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8" d="100"/>
          <a:sy n="128" d="100"/>
        </p:scale>
        <p:origin x="1134" y="3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e/gtamahYuL3" TargetMode="External"/><Relationship Id="rId2" Type="http://schemas.openxmlformats.org/officeDocument/2006/relationships/hyperlink" Target="https://www.advance-he.ac.uk/form/fellowship-decision-tool-2023" TargetMode="External"/><Relationship Id="rId1" Type="http://schemas.openxmlformats.org/officeDocument/2006/relationships/hyperlink" Target="https://www.ctl.ox.ac.uk/oxford-teaching-learning-and-educational-leadership-recognition-scheme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e/gtamahYuL3" TargetMode="External"/><Relationship Id="rId2" Type="http://schemas.openxmlformats.org/officeDocument/2006/relationships/hyperlink" Target="https://www.advance-he.ac.uk/form/fellowship-decision-tool-2023" TargetMode="External"/><Relationship Id="rId1" Type="http://schemas.openxmlformats.org/officeDocument/2006/relationships/hyperlink" Target="https://www.ctl.ox.ac.uk/oxford-teaching-learning-and-educational-leadership-recognition-scheme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652CA4-4935-4818-BFCA-8EAAC56BCE88}" type="doc">
      <dgm:prSet loTypeId="urn:microsoft.com/office/officeart/2005/8/layout/vProcess5" loCatId="process" qsTypeId="urn:microsoft.com/office/officeart/2005/8/quickstyle/simple2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7473FCC5-BABD-4401-AB92-D5F99D4F5447}">
      <dgm:prSet/>
      <dgm:spPr/>
      <dgm:t>
        <a:bodyPr/>
        <a:lstStyle/>
        <a:p>
          <a:r>
            <a:rPr lang="en-US" b="1"/>
            <a:t>Step 1</a:t>
          </a:r>
          <a:r>
            <a:rPr lang="en-US"/>
            <a:t>: Attend an </a:t>
          </a:r>
          <a:r>
            <a:rPr lang="en-US">
              <a:hlinkClick xmlns:r="http://schemas.openxmlformats.org/officeDocument/2006/relationships" r:id="rId1"/>
            </a:rPr>
            <a:t>online information session </a:t>
          </a:r>
          <a:r>
            <a:rPr lang="en-US"/>
            <a:t>to find out more and ask any questions you may have: </a:t>
          </a:r>
        </a:p>
      </dgm:t>
    </dgm:pt>
    <dgm:pt modelId="{8A7DC45A-A45A-49DE-8730-BD008728DBEC}" type="parTrans" cxnId="{D99D1FF6-B702-4531-9A74-F0F0CA9B1132}">
      <dgm:prSet/>
      <dgm:spPr/>
      <dgm:t>
        <a:bodyPr/>
        <a:lstStyle/>
        <a:p>
          <a:endParaRPr lang="en-US"/>
        </a:p>
      </dgm:t>
    </dgm:pt>
    <dgm:pt modelId="{8E376FE7-F66E-4A3E-9280-DEAE139A4504}" type="sibTrans" cxnId="{D99D1FF6-B702-4531-9A74-F0F0CA9B1132}">
      <dgm:prSet/>
      <dgm:spPr/>
      <dgm:t>
        <a:bodyPr/>
        <a:lstStyle/>
        <a:p>
          <a:endParaRPr lang="en-US"/>
        </a:p>
      </dgm:t>
    </dgm:pt>
    <dgm:pt modelId="{BEFBA45D-C390-4CFB-AFD8-573A599BA537}">
      <dgm:prSet/>
      <dgm:spPr/>
      <dgm:t>
        <a:bodyPr/>
        <a:lstStyle/>
        <a:p>
          <a:r>
            <a:rPr lang="en-US" b="1"/>
            <a:t>Step 2</a:t>
          </a:r>
          <a:r>
            <a:rPr lang="en-US"/>
            <a:t>: Complete the online </a:t>
          </a:r>
          <a:r>
            <a:rPr lang="en-US" u="sng">
              <a:hlinkClick xmlns:r="http://schemas.openxmlformats.org/officeDocument/2006/relationships" r:id="rId2"/>
            </a:rPr>
            <a:t>Advance HE Fellowship Category Tool 2023</a:t>
          </a:r>
          <a:r>
            <a:rPr lang="en-US"/>
            <a:t>  </a:t>
          </a:r>
        </a:p>
      </dgm:t>
    </dgm:pt>
    <dgm:pt modelId="{FBC9BF6F-BBB0-459E-A7D1-2F58FBDCEDC2}" type="parTrans" cxnId="{3B3CE4C2-F2B1-4684-886B-438CBC56CE59}">
      <dgm:prSet/>
      <dgm:spPr/>
      <dgm:t>
        <a:bodyPr/>
        <a:lstStyle/>
        <a:p>
          <a:endParaRPr lang="en-US"/>
        </a:p>
      </dgm:t>
    </dgm:pt>
    <dgm:pt modelId="{F40ACF50-2657-4D06-BFEF-442802B5746F}" type="sibTrans" cxnId="{3B3CE4C2-F2B1-4684-886B-438CBC56CE59}">
      <dgm:prSet/>
      <dgm:spPr/>
      <dgm:t>
        <a:bodyPr/>
        <a:lstStyle/>
        <a:p>
          <a:endParaRPr lang="en-US"/>
        </a:p>
      </dgm:t>
    </dgm:pt>
    <dgm:pt modelId="{F8DC4769-F253-4570-829A-9D8BFD0ABD65}">
      <dgm:prSet/>
      <dgm:spPr/>
      <dgm:t>
        <a:bodyPr/>
        <a:lstStyle/>
        <a:p>
          <a:r>
            <a:rPr lang="en-US" b="1"/>
            <a:t>Step 3</a:t>
          </a:r>
          <a:r>
            <a:rPr lang="en-US"/>
            <a:t>: Complete the </a:t>
          </a:r>
          <a:r>
            <a:rPr lang="en-US" u="sng">
              <a:hlinkClick xmlns:r="http://schemas.openxmlformats.org/officeDocument/2006/relationships" r:id="rId3"/>
            </a:rPr>
            <a:t>online application form</a:t>
          </a:r>
          <a:r>
            <a:rPr lang="en-US"/>
            <a:t> incl. Category Tool output</a:t>
          </a:r>
        </a:p>
      </dgm:t>
    </dgm:pt>
    <dgm:pt modelId="{346C4D64-FF13-41EB-B246-C3FB924376B6}" type="parTrans" cxnId="{DB862F45-99CD-4C66-BABE-4EDCC24AE8F9}">
      <dgm:prSet/>
      <dgm:spPr/>
      <dgm:t>
        <a:bodyPr/>
        <a:lstStyle/>
        <a:p>
          <a:endParaRPr lang="en-US"/>
        </a:p>
      </dgm:t>
    </dgm:pt>
    <dgm:pt modelId="{580369D4-B081-4BEA-9CA0-963CA4D7F022}" type="sibTrans" cxnId="{DB862F45-99CD-4C66-BABE-4EDCC24AE8F9}">
      <dgm:prSet/>
      <dgm:spPr/>
      <dgm:t>
        <a:bodyPr/>
        <a:lstStyle/>
        <a:p>
          <a:endParaRPr lang="en-US"/>
        </a:p>
      </dgm:t>
    </dgm:pt>
    <dgm:pt modelId="{C3DF0E15-DDB5-44C0-B195-70E8BDC67EE9}">
      <dgm:prSet/>
      <dgm:spPr/>
      <dgm:t>
        <a:bodyPr/>
        <a:lstStyle/>
        <a:p>
          <a:r>
            <a:rPr lang="en-US" b="1" i="1"/>
            <a:t>Applications close at 12 noon, Monday 30</a:t>
          </a:r>
          <a:r>
            <a:rPr lang="en-US" b="1" i="1" baseline="30000"/>
            <a:t>th</a:t>
          </a:r>
          <a:r>
            <a:rPr lang="en-US" b="1" i="1"/>
            <a:t> March 2026.</a:t>
          </a:r>
          <a:endParaRPr lang="en-US"/>
        </a:p>
      </dgm:t>
    </dgm:pt>
    <dgm:pt modelId="{6F3ACBA2-B748-4269-B974-CCB7FC379E14}" type="parTrans" cxnId="{03B9026E-9FD5-4818-9D44-3E6881F85480}">
      <dgm:prSet/>
      <dgm:spPr/>
      <dgm:t>
        <a:bodyPr/>
        <a:lstStyle/>
        <a:p>
          <a:endParaRPr lang="en-US"/>
        </a:p>
      </dgm:t>
    </dgm:pt>
    <dgm:pt modelId="{8C6D94CB-7FE9-4B07-9394-365187F371FF}" type="sibTrans" cxnId="{03B9026E-9FD5-4818-9D44-3E6881F85480}">
      <dgm:prSet/>
      <dgm:spPr/>
      <dgm:t>
        <a:bodyPr/>
        <a:lstStyle/>
        <a:p>
          <a:endParaRPr lang="en-US"/>
        </a:p>
      </dgm:t>
    </dgm:pt>
    <dgm:pt modelId="{CFA9B5E2-20AD-4E77-8660-4F3BCD209785}" type="pres">
      <dgm:prSet presAssocID="{9C652CA4-4935-4818-BFCA-8EAAC56BCE88}" presName="outerComposite" presStyleCnt="0">
        <dgm:presLayoutVars>
          <dgm:chMax val="5"/>
          <dgm:dir/>
          <dgm:resizeHandles val="exact"/>
        </dgm:presLayoutVars>
      </dgm:prSet>
      <dgm:spPr/>
    </dgm:pt>
    <dgm:pt modelId="{80857986-6826-4821-978C-D2065B8A06D6}" type="pres">
      <dgm:prSet presAssocID="{9C652CA4-4935-4818-BFCA-8EAAC56BCE88}" presName="dummyMaxCanvas" presStyleCnt="0">
        <dgm:presLayoutVars/>
      </dgm:prSet>
      <dgm:spPr/>
    </dgm:pt>
    <dgm:pt modelId="{DD38BBA8-EC82-48A7-9C3B-16B830ADFAAC}" type="pres">
      <dgm:prSet presAssocID="{9C652CA4-4935-4818-BFCA-8EAAC56BCE88}" presName="FourNodes_1" presStyleLbl="node1" presStyleIdx="0" presStyleCnt="4">
        <dgm:presLayoutVars>
          <dgm:bulletEnabled val="1"/>
        </dgm:presLayoutVars>
      </dgm:prSet>
      <dgm:spPr/>
    </dgm:pt>
    <dgm:pt modelId="{80FB587B-2F69-4523-BA06-60B231AF7B9F}" type="pres">
      <dgm:prSet presAssocID="{9C652CA4-4935-4818-BFCA-8EAAC56BCE88}" presName="FourNodes_2" presStyleLbl="node1" presStyleIdx="1" presStyleCnt="4">
        <dgm:presLayoutVars>
          <dgm:bulletEnabled val="1"/>
        </dgm:presLayoutVars>
      </dgm:prSet>
      <dgm:spPr/>
    </dgm:pt>
    <dgm:pt modelId="{8348356E-BF3D-4F19-AEDD-58382C9564B6}" type="pres">
      <dgm:prSet presAssocID="{9C652CA4-4935-4818-BFCA-8EAAC56BCE88}" presName="FourNodes_3" presStyleLbl="node1" presStyleIdx="2" presStyleCnt="4">
        <dgm:presLayoutVars>
          <dgm:bulletEnabled val="1"/>
        </dgm:presLayoutVars>
      </dgm:prSet>
      <dgm:spPr/>
    </dgm:pt>
    <dgm:pt modelId="{1A33ED4D-73E4-418F-93CE-546626FF16B9}" type="pres">
      <dgm:prSet presAssocID="{9C652CA4-4935-4818-BFCA-8EAAC56BCE88}" presName="FourNodes_4" presStyleLbl="node1" presStyleIdx="3" presStyleCnt="4">
        <dgm:presLayoutVars>
          <dgm:bulletEnabled val="1"/>
        </dgm:presLayoutVars>
      </dgm:prSet>
      <dgm:spPr/>
    </dgm:pt>
    <dgm:pt modelId="{2F80021A-F941-4246-B808-95D0FB9C2D3A}" type="pres">
      <dgm:prSet presAssocID="{9C652CA4-4935-4818-BFCA-8EAAC56BCE88}" presName="FourConn_1-2" presStyleLbl="fgAccFollowNode1" presStyleIdx="0" presStyleCnt="3">
        <dgm:presLayoutVars>
          <dgm:bulletEnabled val="1"/>
        </dgm:presLayoutVars>
      </dgm:prSet>
      <dgm:spPr/>
    </dgm:pt>
    <dgm:pt modelId="{C19C5708-97B1-4D50-B3DE-3551677B6F34}" type="pres">
      <dgm:prSet presAssocID="{9C652CA4-4935-4818-BFCA-8EAAC56BCE88}" presName="FourConn_2-3" presStyleLbl="fgAccFollowNode1" presStyleIdx="1" presStyleCnt="3">
        <dgm:presLayoutVars>
          <dgm:bulletEnabled val="1"/>
        </dgm:presLayoutVars>
      </dgm:prSet>
      <dgm:spPr/>
    </dgm:pt>
    <dgm:pt modelId="{B8B39571-02D7-4BEB-818D-8DAAB70E4ADC}" type="pres">
      <dgm:prSet presAssocID="{9C652CA4-4935-4818-BFCA-8EAAC56BCE88}" presName="FourConn_3-4" presStyleLbl="fgAccFollowNode1" presStyleIdx="2" presStyleCnt="3">
        <dgm:presLayoutVars>
          <dgm:bulletEnabled val="1"/>
        </dgm:presLayoutVars>
      </dgm:prSet>
      <dgm:spPr/>
    </dgm:pt>
    <dgm:pt modelId="{9707FB45-E17E-4485-B5B8-D262CC8A83C0}" type="pres">
      <dgm:prSet presAssocID="{9C652CA4-4935-4818-BFCA-8EAAC56BCE88}" presName="FourNodes_1_text" presStyleLbl="node1" presStyleIdx="3" presStyleCnt="4">
        <dgm:presLayoutVars>
          <dgm:bulletEnabled val="1"/>
        </dgm:presLayoutVars>
      </dgm:prSet>
      <dgm:spPr/>
    </dgm:pt>
    <dgm:pt modelId="{E70ED840-F868-4060-8680-179158F2D85A}" type="pres">
      <dgm:prSet presAssocID="{9C652CA4-4935-4818-BFCA-8EAAC56BCE88}" presName="FourNodes_2_text" presStyleLbl="node1" presStyleIdx="3" presStyleCnt="4">
        <dgm:presLayoutVars>
          <dgm:bulletEnabled val="1"/>
        </dgm:presLayoutVars>
      </dgm:prSet>
      <dgm:spPr/>
    </dgm:pt>
    <dgm:pt modelId="{C22A8909-05D9-4DC6-83B5-2730700E86BF}" type="pres">
      <dgm:prSet presAssocID="{9C652CA4-4935-4818-BFCA-8EAAC56BCE88}" presName="FourNodes_3_text" presStyleLbl="node1" presStyleIdx="3" presStyleCnt="4">
        <dgm:presLayoutVars>
          <dgm:bulletEnabled val="1"/>
        </dgm:presLayoutVars>
      </dgm:prSet>
      <dgm:spPr/>
    </dgm:pt>
    <dgm:pt modelId="{948CC3FD-4894-4817-B466-FEA6AB574AF1}" type="pres">
      <dgm:prSet presAssocID="{9C652CA4-4935-4818-BFCA-8EAAC56BCE88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03E07E0E-B28C-4923-935E-561C0682DC13}" type="presOf" srcId="{BEFBA45D-C390-4CFB-AFD8-573A599BA537}" destId="{E70ED840-F868-4060-8680-179158F2D85A}" srcOrd="1" destOrd="0" presId="urn:microsoft.com/office/officeart/2005/8/layout/vProcess5"/>
    <dgm:cxn modelId="{FCB3C215-4B8C-4F8B-AE95-D38E0118E9FD}" type="presOf" srcId="{F40ACF50-2657-4D06-BFEF-442802B5746F}" destId="{C19C5708-97B1-4D50-B3DE-3551677B6F34}" srcOrd="0" destOrd="0" presId="urn:microsoft.com/office/officeart/2005/8/layout/vProcess5"/>
    <dgm:cxn modelId="{7D93AB17-FB16-47A1-9D99-B2965658E375}" type="presOf" srcId="{F8DC4769-F253-4570-829A-9D8BFD0ABD65}" destId="{C22A8909-05D9-4DC6-83B5-2730700E86BF}" srcOrd="1" destOrd="0" presId="urn:microsoft.com/office/officeart/2005/8/layout/vProcess5"/>
    <dgm:cxn modelId="{DB862F45-99CD-4C66-BABE-4EDCC24AE8F9}" srcId="{9C652CA4-4935-4818-BFCA-8EAAC56BCE88}" destId="{F8DC4769-F253-4570-829A-9D8BFD0ABD65}" srcOrd="2" destOrd="0" parTransId="{346C4D64-FF13-41EB-B246-C3FB924376B6}" sibTransId="{580369D4-B081-4BEA-9CA0-963CA4D7F022}"/>
    <dgm:cxn modelId="{BB9F6B66-60B9-444C-AC51-10F2BA909256}" type="presOf" srcId="{BEFBA45D-C390-4CFB-AFD8-573A599BA537}" destId="{80FB587B-2F69-4523-BA06-60B231AF7B9F}" srcOrd="0" destOrd="0" presId="urn:microsoft.com/office/officeart/2005/8/layout/vProcess5"/>
    <dgm:cxn modelId="{03B9026E-9FD5-4818-9D44-3E6881F85480}" srcId="{9C652CA4-4935-4818-BFCA-8EAAC56BCE88}" destId="{C3DF0E15-DDB5-44C0-B195-70E8BDC67EE9}" srcOrd="3" destOrd="0" parTransId="{6F3ACBA2-B748-4269-B974-CCB7FC379E14}" sibTransId="{8C6D94CB-7FE9-4B07-9394-365187F371FF}"/>
    <dgm:cxn modelId="{F5D6D374-34F7-4B86-A2D8-1476ED35CF69}" type="presOf" srcId="{F8DC4769-F253-4570-829A-9D8BFD0ABD65}" destId="{8348356E-BF3D-4F19-AEDD-58382C9564B6}" srcOrd="0" destOrd="0" presId="urn:microsoft.com/office/officeart/2005/8/layout/vProcess5"/>
    <dgm:cxn modelId="{FB539856-6B9F-4467-9460-759CDC4ED289}" type="presOf" srcId="{C3DF0E15-DDB5-44C0-B195-70E8BDC67EE9}" destId="{1A33ED4D-73E4-418F-93CE-546626FF16B9}" srcOrd="0" destOrd="0" presId="urn:microsoft.com/office/officeart/2005/8/layout/vProcess5"/>
    <dgm:cxn modelId="{8FC0B884-84D7-48BB-A571-807C0C1B8207}" type="presOf" srcId="{9C652CA4-4935-4818-BFCA-8EAAC56BCE88}" destId="{CFA9B5E2-20AD-4E77-8660-4F3BCD209785}" srcOrd="0" destOrd="0" presId="urn:microsoft.com/office/officeart/2005/8/layout/vProcess5"/>
    <dgm:cxn modelId="{D3D78491-2A83-48E6-B471-BAD884D7D45E}" type="presOf" srcId="{C3DF0E15-DDB5-44C0-B195-70E8BDC67EE9}" destId="{948CC3FD-4894-4817-B466-FEA6AB574AF1}" srcOrd="1" destOrd="0" presId="urn:microsoft.com/office/officeart/2005/8/layout/vProcess5"/>
    <dgm:cxn modelId="{5DCC9992-C581-41ED-B3D0-E77110953C51}" type="presOf" srcId="{7473FCC5-BABD-4401-AB92-D5F99D4F5447}" destId="{DD38BBA8-EC82-48A7-9C3B-16B830ADFAAC}" srcOrd="0" destOrd="0" presId="urn:microsoft.com/office/officeart/2005/8/layout/vProcess5"/>
    <dgm:cxn modelId="{DE76E9A8-55B0-485A-B2A2-E059D5229AB3}" type="presOf" srcId="{7473FCC5-BABD-4401-AB92-D5F99D4F5447}" destId="{9707FB45-E17E-4485-B5B8-D262CC8A83C0}" srcOrd="1" destOrd="0" presId="urn:microsoft.com/office/officeart/2005/8/layout/vProcess5"/>
    <dgm:cxn modelId="{3B3CE4C2-F2B1-4684-886B-438CBC56CE59}" srcId="{9C652CA4-4935-4818-BFCA-8EAAC56BCE88}" destId="{BEFBA45D-C390-4CFB-AFD8-573A599BA537}" srcOrd="1" destOrd="0" parTransId="{FBC9BF6F-BBB0-459E-A7D1-2F58FBDCEDC2}" sibTransId="{F40ACF50-2657-4D06-BFEF-442802B5746F}"/>
    <dgm:cxn modelId="{6E0980E5-78FF-4FB7-AAE3-A13DF669B440}" type="presOf" srcId="{580369D4-B081-4BEA-9CA0-963CA4D7F022}" destId="{B8B39571-02D7-4BEB-818D-8DAAB70E4ADC}" srcOrd="0" destOrd="0" presId="urn:microsoft.com/office/officeart/2005/8/layout/vProcess5"/>
    <dgm:cxn modelId="{8D68F7F2-E17D-46D9-99A9-9A3191657F75}" type="presOf" srcId="{8E376FE7-F66E-4A3E-9280-DEAE139A4504}" destId="{2F80021A-F941-4246-B808-95D0FB9C2D3A}" srcOrd="0" destOrd="0" presId="urn:microsoft.com/office/officeart/2005/8/layout/vProcess5"/>
    <dgm:cxn modelId="{D99D1FF6-B702-4531-9A74-F0F0CA9B1132}" srcId="{9C652CA4-4935-4818-BFCA-8EAAC56BCE88}" destId="{7473FCC5-BABD-4401-AB92-D5F99D4F5447}" srcOrd="0" destOrd="0" parTransId="{8A7DC45A-A45A-49DE-8730-BD008728DBEC}" sibTransId="{8E376FE7-F66E-4A3E-9280-DEAE139A4504}"/>
    <dgm:cxn modelId="{B62DD4E5-63F9-456A-BB30-840414344583}" type="presParOf" srcId="{CFA9B5E2-20AD-4E77-8660-4F3BCD209785}" destId="{80857986-6826-4821-978C-D2065B8A06D6}" srcOrd="0" destOrd="0" presId="urn:microsoft.com/office/officeart/2005/8/layout/vProcess5"/>
    <dgm:cxn modelId="{225C90FD-BB2D-4FB1-B3FD-B73C20AAF777}" type="presParOf" srcId="{CFA9B5E2-20AD-4E77-8660-4F3BCD209785}" destId="{DD38BBA8-EC82-48A7-9C3B-16B830ADFAAC}" srcOrd="1" destOrd="0" presId="urn:microsoft.com/office/officeart/2005/8/layout/vProcess5"/>
    <dgm:cxn modelId="{1CF432AC-4CAA-45D1-A2D1-5CDB1133D17F}" type="presParOf" srcId="{CFA9B5E2-20AD-4E77-8660-4F3BCD209785}" destId="{80FB587B-2F69-4523-BA06-60B231AF7B9F}" srcOrd="2" destOrd="0" presId="urn:microsoft.com/office/officeart/2005/8/layout/vProcess5"/>
    <dgm:cxn modelId="{AD547D6D-83B5-47A3-8DE7-02790EE0B251}" type="presParOf" srcId="{CFA9B5E2-20AD-4E77-8660-4F3BCD209785}" destId="{8348356E-BF3D-4F19-AEDD-58382C9564B6}" srcOrd="3" destOrd="0" presId="urn:microsoft.com/office/officeart/2005/8/layout/vProcess5"/>
    <dgm:cxn modelId="{08625DB6-F608-4E40-A37E-5E6763630D3C}" type="presParOf" srcId="{CFA9B5E2-20AD-4E77-8660-4F3BCD209785}" destId="{1A33ED4D-73E4-418F-93CE-546626FF16B9}" srcOrd="4" destOrd="0" presId="urn:microsoft.com/office/officeart/2005/8/layout/vProcess5"/>
    <dgm:cxn modelId="{788FA362-73B1-48CB-84A3-72310BE17462}" type="presParOf" srcId="{CFA9B5E2-20AD-4E77-8660-4F3BCD209785}" destId="{2F80021A-F941-4246-B808-95D0FB9C2D3A}" srcOrd="5" destOrd="0" presId="urn:microsoft.com/office/officeart/2005/8/layout/vProcess5"/>
    <dgm:cxn modelId="{5ED6FF89-1FA0-4CBC-B64F-9938DF0BB237}" type="presParOf" srcId="{CFA9B5E2-20AD-4E77-8660-4F3BCD209785}" destId="{C19C5708-97B1-4D50-B3DE-3551677B6F34}" srcOrd="6" destOrd="0" presId="urn:microsoft.com/office/officeart/2005/8/layout/vProcess5"/>
    <dgm:cxn modelId="{E187DBDF-CDEF-472D-BCA6-1DFC89A68526}" type="presParOf" srcId="{CFA9B5E2-20AD-4E77-8660-4F3BCD209785}" destId="{B8B39571-02D7-4BEB-818D-8DAAB70E4ADC}" srcOrd="7" destOrd="0" presId="urn:microsoft.com/office/officeart/2005/8/layout/vProcess5"/>
    <dgm:cxn modelId="{F78EF13A-9EE9-4FAB-8A4A-6E08BEA013E8}" type="presParOf" srcId="{CFA9B5E2-20AD-4E77-8660-4F3BCD209785}" destId="{9707FB45-E17E-4485-B5B8-D262CC8A83C0}" srcOrd="8" destOrd="0" presId="urn:microsoft.com/office/officeart/2005/8/layout/vProcess5"/>
    <dgm:cxn modelId="{970CCB74-B88F-4108-8244-6C2189746239}" type="presParOf" srcId="{CFA9B5E2-20AD-4E77-8660-4F3BCD209785}" destId="{E70ED840-F868-4060-8680-179158F2D85A}" srcOrd="9" destOrd="0" presId="urn:microsoft.com/office/officeart/2005/8/layout/vProcess5"/>
    <dgm:cxn modelId="{04074934-7D72-4543-A4D8-E4B682BBE523}" type="presParOf" srcId="{CFA9B5E2-20AD-4E77-8660-4F3BCD209785}" destId="{C22A8909-05D9-4DC6-83B5-2730700E86BF}" srcOrd="10" destOrd="0" presId="urn:microsoft.com/office/officeart/2005/8/layout/vProcess5"/>
    <dgm:cxn modelId="{BE9E6334-6AE4-4E8E-9CB7-B17A2AEDF4B4}" type="presParOf" srcId="{CFA9B5E2-20AD-4E77-8660-4F3BCD209785}" destId="{948CC3FD-4894-4817-B466-FEA6AB574AF1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38BBA8-EC82-48A7-9C3B-16B830ADFAAC}">
      <dsp:nvSpPr>
        <dsp:cNvPr id="0" name=""/>
        <dsp:cNvSpPr/>
      </dsp:nvSpPr>
      <dsp:spPr>
        <a:xfrm>
          <a:off x="0" y="0"/>
          <a:ext cx="5170904" cy="71770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Step 1</a:t>
          </a:r>
          <a:r>
            <a:rPr lang="en-US" sz="1400" kern="1200"/>
            <a:t>: Attend an </a:t>
          </a:r>
          <a:r>
            <a:rPr lang="en-US" sz="1400" kern="1200">
              <a:hlinkClick xmlns:r="http://schemas.openxmlformats.org/officeDocument/2006/relationships" r:id="rId1"/>
            </a:rPr>
            <a:t>online information session </a:t>
          </a:r>
          <a:r>
            <a:rPr lang="en-US" sz="1400" kern="1200"/>
            <a:t>to find out more and ask any questions you may have: </a:t>
          </a:r>
        </a:p>
      </dsp:txBody>
      <dsp:txXfrm>
        <a:off x="21021" y="21021"/>
        <a:ext cx="4335793" cy="675666"/>
      </dsp:txXfrm>
    </dsp:sp>
    <dsp:sp modelId="{80FB587B-2F69-4523-BA06-60B231AF7B9F}">
      <dsp:nvSpPr>
        <dsp:cNvPr id="0" name=""/>
        <dsp:cNvSpPr/>
      </dsp:nvSpPr>
      <dsp:spPr>
        <a:xfrm>
          <a:off x="433063" y="848201"/>
          <a:ext cx="5170904" cy="71770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Step 2</a:t>
          </a:r>
          <a:r>
            <a:rPr lang="en-US" sz="1400" kern="1200"/>
            <a:t>: Complete the online </a:t>
          </a:r>
          <a:r>
            <a:rPr lang="en-US" sz="1400" u="sng" kern="1200">
              <a:hlinkClick xmlns:r="http://schemas.openxmlformats.org/officeDocument/2006/relationships" r:id="rId2"/>
            </a:rPr>
            <a:t>Advance HE Fellowship Category Tool 2023</a:t>
          </a:r>
          <a:r>
            <a:rPr lang="en-US" sz="1400" kern="1200"/>
            <a:t>  </a:t>
          </a:r>
        </a:p>
      </dsp:txBody>
      <dsp:txXfrm>
        <a:off x="454084" y="869222"/>
        <a:ext cx="4229288" cy="675666"/>
      </dsp:txXfrm>
    </dsp:sp>
    <dsp:sp modelId="{8348356E-BF3D-4F19-AEDD-58382C9564B6}">
      <dsp:nvSpPr>
        <dsp:cNvPr id="0" name=""/>
        <dsp:cNvSpPr/>
      </dsp:nvSpPr>
      <dsp:spPr>
        <a:xfrm>
          <a:off x="859662" y="1696402"/>
          <a:ext cx="5170904" cy="71770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Step 3</a:t>
          </a:r>
          <a:r>
            <a:rPr lang="en-US" sz="1400" kern="1200"/>
            <a:t>: Complete the </a:t>
          </a:r>
          <a:r>
            <a:rPr lang="en-US" sz="1400" u="sng" kern="1200">
              <a:hlinkClick xmlns:r="http://schemas.openxmlformats.org/officeDocument/2006/relationships" r:id="rId3"/>
            </a:rPr>
            <a:t>online application form</a:t>
          </a:r>
          <a:r>
            <a:rPr lang="en-US" sz="1400" kern="1200"/>
            <a:t> incl. Category Tool output</a:t>
          </a:r>
        </a:p>
      </dsp:txBody>
      <dsp:txXfrm>
        <a:off x="880683" y="1717423"/>
        <a:ext cx="4235751" cy="675666"/>
      </dsp:txXfrm>
    </dsp:sp>
    <dsp:sp modelId="{1A33ED4D-73E4-418F-93CE-546626FF16B9}">
      <dsp:nvSpPr>
        <dsp:cNvPr id="0" name=""/>
        <dsp:cNvSpPr/>
      </dsp:nvSpPr>
      <dsp:spPr>
        <a:xfrm>
          <a:off x="1292725" y="2544603"/>
          <a:ext cx="5170904" cy="71770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i="1" kern="1200"/>
            <a:t>Applications close at 12 noon, Monday 30</a:t>
          </a:r>
          <a:r>
            <a:rPr lang="en-US" sz="1400" b="1" i="1" kern="1200" baseline="30000"/>
            <a:t>th</a:t>
          </a:r>
          <a:r>
            <a:rPr lang="en-US" sz="1400" b="1" i="1" kern="1200"/>
            <a:t> March 2026.</a:t>
          </a:r>
          <a:endParaRPr lang="en-US" sz="1400" kern="1200"/>
        </a:p>
      </dsp:txBody>
      <dsp:txXfrm>
        <a:off x="1313746" y="2565624"/>
        <a:ext cx="4229288" cy="675666"/>
      </dsp:txXfrm>
    </dsp:sp>
    <dsp:sp modelId="{2F80021A-F941-4246-B808-95D0FB9C2D3A}">
      <dsp:nvSpPr>
        <dsp:cNvPr id="0" name=""/>
        <dsp:cNvSpPr/>
      </dsp:nvSpPr>
      <dsp:spPr>
        <a:xfrm>
          <a:off x="4704393" y="549699"/>
          <a:ext cx="466510" cy="46651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4809358" y="549699"/>
        <a:ext cx="256580" cy="351049"/>
      </dsp:txXfrm>
    </dsp:sp>
    <dsp:sp modelId="{C19C5708-97B1-4D50-B3DE-3551677B6F34}">
      <dsp:nvSpPr>
        <dsp:cNvPr id="0" name=""/>
        <dsp:cNvSpPr/>
      </dsp:nvSpPr>
      <dsp:spPr>
        <a:xfrm>
          <a:off x="5137456" y="1397900"/>
          <a:ext cx="466510" cy="46651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5242421" y="1397900"/>
        <a:ext cx="256580" cy="351049"/>
      </dsp:txXfrm>
    </dsp:sp>
    <dsp:sp modelId="{B8B39571-02D7-4BEB-818D-8DAAB70E4ADC}">
      <dsp:nvSpPr>
        <dsp:cNvPr id="0" name=""/>
        <dsp:cNvSpPr/>
      </dsp:nvSpPr>
      <dsp:spPr>
        <a:xfrm>
          <a:off x="5564056" y="2246101"/>
          <a:ext cx="466510" cy="46651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5669021" y="2246101"/>
        <a:ext cx="256580" cy="3510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D9695D-5541-4101-9263-982A5DF2901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10DAF-8FFD-49B5-85F4-ABC4E866F9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2602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6BCC6B-FBFB-4DA3-8F77-CCCA17B06474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B1F97-2C7D-4736-9484-40C6DDE3B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6010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27" algn="l" defTabSz="9142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56" algn="l" defTabSz="9142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83" algn="l" defTabSz="9142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11" algn="l" defTabSz="9142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39" algn="l" defTabSz="9142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67" algn="l" defTabSz="9142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94" algn="l" defTabSz="9142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23" algn="l" defTabSz="9142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EB1F97-2C7D-4736-9484-40C6DDE3B8F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277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EB1F97-2C7D-4736-9484-40C6DDE3B8F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758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White text logo on stock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FAC7657-8D02-0F63-FB84-657F852FE7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 rotWithShape="1">
          <a:blip r:embed="rId2" cstate="screen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021" r="31962" b="35983"/>
          <a:stretch/>
        </p:blipFill>
        <p:spPr>
          <a:xfrm>
            <a:off x="1" y="0"/>
            <a:ext cx="9144000" cy="5143500"/>
          </a:xfrm>
          <a:prstGeom prst="rect">
            <a:avLst/>
          </a:prstGeom>
        </p:spPr>
      </p:pic>
      <p:sp>
        <p:nvSpPr>
          <p:cNvPr id="12" name="Text Placeholder 16">
            <a:extLst>
              <a:ext uri="{FF2B5EF4-FFF2-40B4-BE49-F238E27FC236}">
                <a16:creationId xmlns:a16="http://schemas.microsoft.com/office/drawing/2014/main" id="{2E18C9C7-3653-44A1-BFF4-A2F54FA8C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90970" y="1962150"/>
            <a:ext cx="5153029" cy="2030951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4067944" y="2034154"/>
            <a:ext cx="4839332" cy="187220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050" b="1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r>
              <a:rPr lang="en-US"/>
              <a:t>Title</a:t>
            </a:r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9538BFA-7222-452F-B06D-E45103EEB47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" y="4717105"/>
            <a:ext cx="9143999" cy="426395"/>
          </a:xfrm>
          <a:prstGeom prst="rect">
            <a:avLst/>
          </a:prstGeom>
          <a:solidFill>
            <a:srgbClr val="021E42"/>
          </a:solidFill>
        </p:spPr>
        <p:txBody>
          <a:bodyPr/>
          <a:lstStyle>
            <a:lvl1pPr marL="1943100" indent="0">
              <a:lnSpc>
                <a:spcPct val="100000"/>
              </a:lnSpc>
              <a:spcBef>
                <a:spcPts val="0"/>
              </a:spcBef>
              <a:buNone/>
              <a:tabLst>
                <a:tab pos="4032250" algn="l"/>
              </a:tabLst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Name and contact</a:t>
            </a:r>
          </a:p>
        </p:txBody>
      </p:sp>
      <p:pic>
        <p:nvPicPr>
          <p:cNvPr id="9" name="Picture 8" descr="Centre for Teaching and Learning, University of Oxford">
            <a:extLst>
              <a:ext uri="{FF2B5EF4-FFF2-40B4-BE49-F238E27FC236}">
                <a16:creationId xmlns:a16="http://schemas.microsoft.com/office/drawing/2014/main" id="{E033C12D-F1B3-DB28-5D67-0CF3CC0CA28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123478"/>
            <a:ext cx="2169602" cy="1007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0686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(for single text lin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B7AA3-EDC9-4460-9F7B-8CFB96F6CF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35896" y="1131590"/>
            <a:ext cx="4752528" cy="2880320"/>
          </a:xfrm>
          <a:prstGeom prst="rect">
            <a:avLst/>
          </a:prstGeom>
        </p:spPr>
        <p:txBody>
          <a:bodyPr anchor="ctr" anchorCtr="0"/>
          <a:lstStyle>
            <a:lvl1pPr>
              <a:defRPr sz="3000"/>
            </a:lvl1pPr>
          </a:lstStyle>
          <a:p>
            <a:r>
              <a:rPr lang="en-US"/>
              <a:t>Insert text (single paragraph - functions as title)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30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nly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58F7C37-2B50-49CD-83FC-80A26B42AB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73020" y="4806473"/>
            <a:ext cx="6970980" cy="337027"/>
          </a:xfrm>
          <a:prstGeom prst="rect">
            <a:avLst/>
          </a:prstGeom>
          <a:solidFill>
            <a:srgbClr val="021E42"/>
          </a:solidFill>
        </p:spPr>
        <p:txBody>
          <a:bodyPr>
            <a:noAutofit/>
          </a:bodyPr>
          <a:lstStyle>
            <a:lvl1pPr marL="1163638" indent="0"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Slide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3D61EF-1A36-49AF-9A4B-D12F746FE93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19872" y="771550"/>
            <a:ext cx="5328592" cy="3327618"/>
          </a:xfrm>
          <a:prstGeom prst="rect">
            <a:avLst/>
          </a:prstGeom>
        </p:spPr>
        <p:txBody>
          <a:bodyPr anchor="ctr" anchorCtr="0"/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en-US"/>
              <a:t>Click here to edit text (new lines function as bullets)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A686FF-BF2C-3BF7-8E73-8045AFF9B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t="96481"/>
          <a:stretch/>
        </p:blipFill>
        <p:spPr>
          <a:xfrm>
            <a:off x="0" y="4806472"/>
            <a:ext cx="2173020" cy="33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923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hidde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58F7C37-2B50-49CD-83FC-80A26B42AB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5164038"/>
            <a:ext cx="9144000" cy="365760"/>
          </a:xfrm>
          <a:prstGeom prst="rect">
            <a:avLst/>
          </a:prstGeom>
          <a:solidFill>
            <a:srgbClr val="002147"/>
          </a:solidFill>
        </p:spPr>
        <p:txBody>
          <a:bodyPr>
            <a:noAutofit/>
          </a:bodyPr>
          <a:lstStyle>
            <a:lvl1pPr marL="3316288" indent="0"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Hidden slide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3D61EF-1A36-49AF-9A4B-D12F746FE93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19872" y="771550"/>
            <a:ext cx="5328592" cy="3456384"/>
          </a:xfrm>
          <a:prstGeom prst="rect">
            <a:avLst/>
          </a:prstGeom>
        </p:spPr>
        <p:txBody>
          <a:bodyPr anchor="ctr" anchorCtr="0"/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en-US"/>
              <a:t>Click here to edit text (multiple lines function as bullets)</a:t>
            </a:r>
          </a:p>
        </p:txBody>
      </p:sp>
    </p:spTree>
    <p:extLst>
      <p:ext uri="{BB962C8B-B14F-4D97-AF65-F5344CB8AC3E}">
        <p14:creationId xmlns:p14="http://schemas.microsoft.com/office/powerpoint/2010/main" val="1506564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58F7C37-2B50-49CD-83FC-80A26B42AB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73020" y="4803102"/>
            <a:ext cx="6970980" cy="340397"/>
          </a:xfrm>
          <a:prstGeom prst="rect">
            <a:avLst/>
          </a:prstGeom>
          <a:solidFill>
            <a:srgbClr val="021E42"/>
          </a:solidFill>
        </p:spPr>
        <p:txBody>
          <a:bodyPr>
            <a:noAutofit/>
          </a:bodyPr>
          <a:lstStyle>
            <a:lvl1pPr marL="1163638" indent="0"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Quote attribution (works as title)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3D61EF-1A36-49AF-9A4B-D12F746FE93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19872" y="771550"/>
            <a:ext cx="5328592" cy="3327618"/>
          </a:xfrm>
          <a:prstGeom prst="rect">
            <a:avLst/>
          </a:prstGeom>
        </p:spPr>
        <p:txBody>
          <a:bodyPr anchor="ctr" anchorCtr="0"/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en-US"/>
              <a:t>Quote text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392A76D5-806C-4414-B201-4490AF7A8E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496" y="-20538"/>
            <a:ext cx="1947624" cy="194762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4887FB1-E79D-6D1A-94D1-B6D4A16580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 rotWithShape="1">
          <a:blip r:embed="rId4"/>
          <a:srcRect t="96481"/>
          <a:stretch/>
        </p:blipFill>
        <p:spPr>
          <a:xfrm>
            <a:off x="0" y="4806472"/>
            <a:ext cx="2173020" cy="33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834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for image or Smar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58F7C37-2B50-49CD-83FC-80A26B42AB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73020" y="4803102"/>
            <a:ext cx="6970980" cy="340397"/>
          </a:xfrm>
          <a:prstGeom prst="rect">
            <a:avLst/>
          </a:prstGeom>
          <a:solidFill>
            <a:srgbClr val="021E42"/>
          </a:solidFill>
        </p:spPr>
        <p:txBody>
          <a:bodyPr>
            <a:noAutofit/>
          </a:bodyPr>
          <a:lstStyle>
            <a:lvl1pPr marL="719138" indent="0" algn="l">
              <a:tabLst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Slide 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B68983-18CF-C8E9-52B2-C49D1B5BFF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t="96481"/>
          <a:stretch/>
        </p:blipFill>
        <p:spPr>
          <a:xfrm>
            <a:off x="0" y="4806472"/>
            <a:ext cx="2173020" cy="33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8492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dden title for image or Smar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58F7C37-2B50-49CD-83FC-80A26B42AB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5175055"/>
            <a:ext cx="9144000" cy="365760"/>
          </a:xfrm>
          <a:prstGeom prst="rect">
            <a:avLst/>
          </a:prstGeom>
          <a:solidFill>
            <a:srgbClr val="002147"/>
          </a:solidFill>
        </p:spPr>
        <p:txBody>
          <a:bodyPr>
            <a:noAutofit/>
          </a:bodyPr>
          <a:lstStyle>
            <a:lvl1pPr marL="0" indent="0" algn="ctr"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Hidden slide title</a:t>
            </a:r>
          </a:p>
        </p:txBody>
      </p:sp>
    </p:spTree>
    <p:extLst>
      <p:ext uri="{BB962C8B-B14F-4D97-AF65-F5344CB8AC3E}">
        <p14:creationId xmlns:p14="http://schemas.microsoft.com/office/powerpoint/2010/main" val="3121997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bar titl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58F7C37-2B50-49CD-83FC-80A26B42AB5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3491880" cy="5076000"/>
          </a:xfrm>
          <a:prstGeom prst="rect">
            <a:avLst/>
          </a:prstGeom>
          <a:solidFill>
            <a:srgbClr val="021E42"/>
          </a:solidFill>
        </p:spPr>
        <p:txBody>
          <a:bodyPr lIns="360000" tIns="504000" rIns="360000" bIns="180000">
            <a:noAutofit/>
          </a:bodyPr>
          <a:lstStyle>
            <a:lvl1pPr marL="0" indent="0">
              <a:defRPr lang="en-US" dirty="0">
                <a:solidFill>
                  <a:srgbClr val="F2F2F2"/>
                </a:solidFill>
              </a:defRPr>
            </a:lvl1pPr>
          </a:lstStyle>
          <a:p>
            <a:r>
              <a:rPr lang="en-US"/>
              <a:t>Slide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3D61EF-1A36-49AF-9A4B-D12F746FE93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39952" y="483518"/>
            <a:ext cx="4464496" cy="4176464"/>
          </a:xfrm>
          <a:prstGeom prst="rect">
            <a:avLst/>
          </a:prstGeom>
        </p:spPr>
        <p:txBody>
          <a:bodyPr lIns="72000" anchor="t" anchorCtr="0"/>
          <a:lstStyle>
            <a:lvl1pPr marL="0" indent="0">
              <a:buFontTx/>
              <a:buNone/>
              <a:defRPr sz="2800">
                <a:solidFill>
                  <a:srgbClr val="002147"/>
                </a:solidFill>
              </a:defRPr>
            </a:lvl1pPr>
          </a:lstStyle>
          <a:p>
            <a:pPr lvl="0"/>
            <a:r>
              <a:rPr lang="en-US"/>
              <a:t>Click here to edit text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2CA0DF-C5AB-C04C-3F69-5D5746ABB5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t="96481"/>
          <a:stretch/>
        </p:blipFill>
        <p:spPr>
          <a:xfrm>
            <a:off x="0" y="5076359"/>
            <a:ext cx="3491880" cy="71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0886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bar title withou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58F7C37-2B50-49CD-83FC-80A26B42AB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3491880" cy="5076359"/>
          </a:xfrm>
          <a:prstGeom prst="rect">
            <a:avLst/>
          </a:prstGeom>
          <a:solidFill>
            <a:srgbClr val="021E42"/>
          </a:solidFill>
        </p:spPr>
        <p:txBody>
          <a:bodyPr lIns="360000" tIns="504000" rIns="360000" bIns="180000">
            <a:noAutofit/>
          </a:bodyPr>
          <a:lstStyle>
            <a:lvl1pPr marL="0" indent="0">
              <a:defRPr lang="en-US" dirty="0">
                <a:solidFill>
                  <a:schemeClr val="bg1"/>
                </a:solidFill>
              </a:defRPr>
            </a:lvl1pPr>
          </a:lstStyle>
          <a:p>
            <a:r>
              <a:rPr lang="en-US"/>
              <a:t>Slide 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48C93F-AF11-09E3-96CC-60B9D061A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t="96481"/>
          <a:stretch/>
        </p:blipFill>
        <p:spPr>
          <a:xfrm>
            <a:off x="0" y="5076359"/>
            <a:ext cx="3491880" cy="71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7305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Art, Objects and Hidde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58F7C37-2B50-49CD-83FC-80A26B42AB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5135275"/>
            <a:ext cx="9144000" cy="365760"/>
          </a:xfrm>
          <a:prstGeom prst="rect">
            <a:avLst/>
          </a:prstGeom>
          <a:solidFill>
            <a:srgbClr val="002147"/>
          </a:solidFill>
        </p:spPr>
        <p:txBody>
          <a:bodyPr>
            <a:noAutofit/>
          </a:bodyPr>
          <a:lstStyle>
            <a:lvl1pPr marL="3316288" indent="0"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Hidden slide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32F8B-47F0-4C3C-8107-4812A2D3C93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627784" y="754958"/>
            <a:ext cx="6120929" cy="361699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381060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ditional 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2D4CC-714E-4E8E-8081-DED8B4235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7784" y="274638"/>
            <a:ext cx="5887566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641" rtl="0" eaLnBrk="1" latinLnBrk="0" hangingPunct="1">
              <a:spcBef>
                <a:spcPct val="0"/>
              </a:spcBef>
              <a:buNone/>
              <a:defRPr sz="4000" b="0" kern="1200">
                <a:solidFill>
                  <a:srgbClr val="002147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A4C05E-1851-48BA-B81F-7FA90B854F6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627784" y="1370013"/>
            <a:ext cx="5887566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57156" indent="-257156" algn="l" defTabSz="685641" rtl="0" eaLnBrk="1" latinLnBrk="0" hangingPunct="1">
              <a:lnSpc>
                <a:spcPct val="120000"/>
              </a:lnSpc>
              <a:spcBef>
                <a:spcPct val="20000"/>
              </a:spcBef>
              <a:buSzPct val="120000"/>
              <a:buFont typeface="Wingdings" panose="05000000000000000000" pitchFamily="2" charset="2"/>
              <a:buChar char="§"/>
              <a:defRPr sz="24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1pPr>
            <a:lvl2pPr marL="599975" indent="-257156" algn="l" defTabSz="685641" rtl="0" eaLnBrk="1" latinLnBrk="0" hangingPunct="1">
              <a:lnSpc>
                <a:spcPct val="114000"/>
              </a:lnSpc>
              <a:spcBef>
                <a:spcPct val="20000"/>
              </a:spcBef>
              <a:buClr>
                <a:srgbClr val="FFB414"/>
              </a:buClr>
              <a:buSzPct val="120000"/>
              <a:buFont typeface="Courier New" panose="02070309020205020404" pitchFamily="49" charset="0"/>
              <a:buChar char="o"/>
              <a:defRPr sz="18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2pPr>
            <a:lvl3pPr marL="899938" indent="-214298" algn="l" defTabSz="685641" rtl="0" eaLnBrk="1" latinLnBrk="0" hangingPunct="1">
              <a:spcBef>
                <a:spcPct val="20000"/>
              </a:spcBef>
              <a:buClr>
                <a:srgbClr val="002147"/>
              </a:buClr>
              <a:buSzPct val="120000"/>
              <a:buFont typeface="Arial" panose="020B0604020202020204" pitchFamily="34" charset="0"/>
              <a:buChar char="•"/>
              <a:defRPr sz="16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3pPr>
            <a:lvl4pPr marL="1242757" indent="-214298" algn="l" defTabSz="68564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4pPr>
            <a:lvl5pPr marL="1585769" indent="-214298" algn="l" defTabSz="68564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5pPr>
            <a:lvl6pPr marL="1885511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331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152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3974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1372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Stock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4657962-A9A6-8DAE-02BD-481F0EEC6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53" t="34894" r="16087" b="2576"/>
          <a:stretch/>
        </p:blipFill>
        <p:spPr>
          <a:xfrm>
            <a:off x="0" y="-2613"/>
            <a:ext cx="9144000" cy="5131745"/>
          </a:xfrm>
          <a:prstGeom prst="rect">
            <a:avLst/>
          </a:prstGeom>
        </p:spPr>
      </p:pic>
      <p:sp>
        <p:nvSpPr>
          <p:cNvPr id="12" name="Text Placeholder 16">
            <a:extLst>
              <a:ext uri="{FF2B5EF4-FFF2-40B4-BE49-F238E27FC236}">
                <a16:creationId xmlns:a16="http://schemas.microsoft.com/office/drawing/2014/main" id="{2E18C9C7-3653-44A1-BFF4-A2F54FA8C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90970" y="1962150"/>
            <a:ext cx="5153029" cy="2030951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4067944" y="2034154"/>
            <a:ext cx="4839332" cy="187220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050" b="1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r>
              <a:rPr lang="en-US"/>
              <a:t>Title</a:t>
            </a:r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9538BFA-7222-452F-B06D-E45103EEB47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323860" y="4782220"/>
            <a:ext cx="6820138" cy="426395"/>
          </a:xfrm>
          <a:prstGeom prst="rect">
            <a:avLst/>
          </a:prstGeom>
          <a:solidFill>
            <a:srgbClr val="021E42"/>
          </a:solidFill>
        </p:spPr>
        <p:txBody>
          <a:bodyPr/>
          <a:lstStyle>
            <a:lvl1pPr marL="60325" indent="0">
              <a:lnSpc>
                <a:spcPct val="100000"/>
              </a:lnSpc>
              <a:spcBef>
                <a:spcPts val="0"/>
              </a:spcBef>
              <a:buNone/>
              <a:tabLst>
                <a:tab pos="1706563" algn="l"/>
              </a:tabLst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Name and contact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AA89A7-4FA5-498C-BDCF-0F584AABC7C9}"/>
              </a:ext>
            </a:extLst>
          </p:cNvPr>
          <p:cNvSpPr/>
          <p:nvPr userDrawn="1"/>
        </p:nvSpPr>
        <p:spPr>
          <a:xfrm>
            <a:off x="0" y="4782220"/>
            <a:ext cx="2323860" cy="426395"/>
          </a:xfrm>
          <a:prstGeom prst="rect">
            <a:avLst/>
          </a:prstGeom>
          <a:solidFill>
            <a:srgbClr val="021E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Centre for Teaching and Learning, University of Oxford">
            <a:extLst>
              <a:ext uri="{FF2B5EF4-FFF2-40B4-BE49-F238E27FC236}">
                <a16:creationId xmlns:a16="http://schemas.microsoft.com/office/drawing/2014/main" id="{4FC39899-FF79-982B-1BF6-18A54EBD91C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67662"/>
            <a:ext cx="2323860" cy="1077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5165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ditional title and bullets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2D4CC-714E-4E8E-8081-DED8B4235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1720" y="274638"/>
            <a:ext cx="646363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641" rtl="0" eaLnBrk="1" latinLnBrk="0" hangingPunct="1">
              <a:spcBef>
                <a:spcPct val="0"/>
              </a:spcBef>
              <a:buNone/>
              <a:defRPr sz="4000" b="0" kern="1200">
                <a:solidFill>
                  <a:srgbClr val="002147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A4C05E-1851-48BA-B81F-7FA90B854F6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051720" y="1491630"/>
            <a:ext cx="646363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57156" indent="-257156" algn="l" defTabSz="685641" rtl="0" eaLnBrk="1" latinLnBrk="0" hangingPunct="1">
              <a:lnSpc>
                <a:spcPct val="120000"/>
              </a:lnSpc>
              <a:spcBef>
                <a:spcPct val="20000"/>
              </a:spcBef>
              <a:buSzPct val="120000"/>
              <a:buFont typeface="Wingdings" panose="05000000000000000000" pitchFamily="2" charset="2"/>
              <a:buChar char="§"/>
              <a:defRPr sz="24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1pPr>
            <a:lvl2pPr marL="599975" indent="-257156" algn="l" defTabSz="685641" rtl="0" eaLnBrk="1" latinLnBrk="0" hangingPunct="1">
              <a:lnSpc>
                <a:spcPct val="114000"/>
              </a:lnSpc>
              <a:spcBef>
                <a:spcPct val="20000"/>
              </a:spcBef>
              <a:buClr>
                <a:srgbClr val="FFB414"/>
              </a:buClr>
              <a:buSzPct val="120000"/>
              <a:buFont typeface="Courier New" panose="02070309020205020404" pitchFamily="49" charset="0"/>
              <a:buChar char="o"/>
              <a:defRPr sz="18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2pPr>
            <a:lvl3pPr marL="899938" indent="-214298" algn="l" defTabSz="685641" rtl="0" eaLnBrk="1" latinLnBrk="0" hangingPunct="1">
              <a:spcBef>
                <a:spcPct val="20000"/>
              </a:spcBef>
              <a:buClr>
                <a:srgbClr val="002147"/>
              </a:buClr>
              <a:buSzPct val="120000"/>
              <a:buFont typeface="Arial" panose="020B0604020202020204" pitchFamily="34" charset="0"/>
              <a:buChar char="•"/>
              <a:defRPr sz="16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3pPr>
            <a:lvl4pPr marL="1242757" indent="-214298" algn="l" defTabSz="68564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4pPr>
            <a:lvl5pPr marL="1585769" indent="-214298" algn="l" defTabSz="68564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5pPr>
            <a:lvl6pPr marL="1885511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331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152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3974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 descr="Centre for Teaching and Learning, University of Oxford">
            <a:extLst>
              <a:ext uri="{FF2B5EF4-FFF2-40B4-BE49-F238E27FC236}">
                <a16:creationId xmlns:a16="http://schemas.microsoft.com/office/drawing/2014/main" id="{0FE656EB-CB78-C33D-61CF-E4125FEAB2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3833" y="274638"/>
            <a:ext cx="1511558" cy="70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4779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ditional title and bullets with logo (Blue)">
    <p:bg>
      <p:bgPr>
        <a:solidFill>
          <a:srgbClr val="0021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2D4CC-714E-4E8E-8081-DED8B4235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1720" y="274638"/>
            <a:ext cx="646363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641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bg1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A4C05E-1851-48BA-B81F-7FA90B854F6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051720" y="1491630"/>
            <a:ext cx="646363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57156" indent="-257156" algn="l" defTabSz="685641" rtl="0" eaLnBrk="1" latinLnBrk="0" hangingPunct="1">
              <a:lnSpc>
                <a:spcPct val="120000"/>
              </a:lnSpc>
              <a:spcBef>
                <a:spcPct val="20000"/>
              </a:spcBef>
              <a:buSzPct val="120000"/>
              <a:buFont typeface="Wingdings" panose="05000000000000000000" pitchFamily="2" charset="2"/>
              <a:buChar char="§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99975" indent="-257156" algn="l" defTabSz="685641" rtl="0" eaLnBrk="1" latinLnBrk="0" hangingPunct="1">
              <a:lnSpc>
                <a:spcPct val="114000"/>
              </a:lnSpc>
              <a:spcBef>
                <a:spcPct val="20000"/>
              </a:spcBef>
              <a:buClr>
                <a:srgbClr val="FFB414"/>
              </a:buClr>
              <a:buSzPct val="120000"/>
              <a:buFont typeface="Courier New" panose="02070309020205020404" pitchFamily="49" charset="0"/>
              <a:buChar char="o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899938" indent="-214298" algn="l" defTabSz="685641" rtl="0" eaLnBrk="1" latinLnBrk="0" hangingPunct="1">
              <a:spcBef>
                <a:spcPct val="20000"/>
              </a:spcBef>
              <a:buClr>
                <a:srgbClr val="002147"/>
              </a:buClr>
              <a:buSzPct val="120000"/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242757" indent="-214298" algn="l" defTabSz="68564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585769" indent="-214298" algn="l" defTabSz="68564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1885511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331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152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3974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 descr="Centre for Teaching and Learning, University of Oxford">
            <a:extLst>
              <a:ext uri="{FF2B5EF4-FFF2-40B4-BE49-F238E27FC236}">
                <a16:creationId xmlns:a16="http://schemas.microsoft.com/office/drawing/2014/main" id="{0FE656EB-CB78-C33D-61CF-E4125FEAB2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5453" y="274887"/>
            <a:ext cx="1508317" cy="700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3704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71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ue text logo on stock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10911669-644D-44B6-B650-4DFDDEC00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35" b="13497"/>
          <a:stretch/>
        </p:blipFill>
        <p:spPr>
          <a:xfrm>
            <a:off x="-5290" y="-19070"/>
            <a:ext cx="9161841" cy="5089465"/>
          </a:xfrm>
          <a:prstGeom prst="rect">
            <a:avLst/>
          </a:prstGeom>
        </p:spPr>
      </p:pic>
      <p:sp>
        <p:nvSpPr>
          <p:cNvPr id="12" name="Text Placeholder 16">
            <a:extLst>
              <a:ext uri="{FF2B5EF4-FFF2-40B4-BE49-F238E27FC236}">
                <a16:creationId xmlns:a16="http://schemas.microsoft.com/office/drawing/2014/main" id="{2E18C9C7-3653-44A1-BFF4-A2F54FA8C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90970" y="2211710"/>
            <a:ext cx="5153029" cy="2030951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4067944" y="2283714"/>
            <a:ext cx="4839332" cy="187220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050" b="1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r>
              <a:rPr lang="en-US"/>
              <a:t>Title</a:t>
            </a:r>
            <a:endParaRPr lang="en-GB"/>
          </a:p>
        </p:txBody>
      </p:sp>
      <p:pic>
        <p:nvPicPr>
          <p:cNvPr id="6" name="Picture 5" descr="Centre for Teaching and Learning, University of Oxford">
            <a:extLst>
              <a:ext uri="{FF2B5EF4-FFF2-40B4-BE49-F238E27FC236}">
                <a16:creationId xmlns:a16="http://schemas.microsoft.com/office/drawing/2014/main" id="{C6D40A09-46CF-0177-5397-BB329818D05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67662"/>
            <a:ext cx="2323860" cy="1077499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738414F-54F2-D173-D07D-3CEBD6048EE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-1" y="4717105"/>
            <a:ext cx="9143999" cy="426395"/>
          </a:xfrm>
          <a:prstGeom prst="rect">
            <a:avLst/>
          </a:prstGeom>
          <a:solidFill>
            <a:srgbClr val="021E42"/>
          </a:solidFill>
        </p:spPr>
        <p:txBody>
          <a:bodyPr/>
          <a:lstStyle>
            <a:lvl1pPr marL="1943100" indent="0">
              <a:lnSpc>
                <a:spcPct val="100000"/>
              </a:lnSpc>
              <a:spcBef>
                <a:spcPts val="0"/>
              </a:spcBef>
              <a:buNone/>
              <a:tabLst>
                <a:tab pos="4032250" algn="l"/>
              </a:tabLst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Name and contact</a:t>
            </a:r>
          </a:p>
        </p:txBody>
      </p:sp>
    </p:spTree>
    <p:extLst>
      <p:ext uri="{BB962C8B-B14F-4D97-AF65-F5344CB8AC3E}">
        <p14:creationId xmlns:p14="http://schemas.microsoft.com/office/powerpoint/2010/main" val="407668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Plain Blue">
    <p:bg>
      <p:bgPr>
        <a:solidFill>
          <a:srgbClr val="0021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4006268" y="1851670"/>
            <a:ext cx="4886212" cy="2040607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050" b="1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r>
              <a:rPr lang="en-US"/>
              <a:t>Title</a:t>
            </a:r>
            <a:endParaRPr lang="en-GB"/>
          </a:p>
        </p:txBody>
      </p:sp>
      <p:pic>
        <p:nvPicPr>
          <p:cNvPr id="8" name="Picture 7" descr="Centre for Teaching and Learning, University of Oxford">
            <a:extLst>
              <a:ext uri="{FF2B5EF4-FFF2-40B4-BE49-F238E27FC236}">
                <a16:creationId xmlns:a16="http://schemas.microsoft.com/office/drawing/2014/main" id="{E4950D80-D734-D483-0E9D-98F9B7779C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339631"/>
            <a:ext cx="2173020" cy="100792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ECB59B4-6A3E-FF5E-A687-925CE310C189}"/>
              </a:ext>
            </a:extLst>
          </p:cNvPr>
          <p:cNvSpPr/>
          <p:nvPr userDrawn="1"/>
        </p:nvSpPr>
        <p:spPr>
          <a:xfrm>
            <a:off x="2" y="4734000"/>
            <a:ext cx="2323860" cy="426395"/>
          </a:xfrm>
          <a:prstGeom prst="rect">
            <a:avLst/>
          </a:prstGeom>
          <a:solidFill>
            <a:srgbClr val="021E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A34E2C28-C0C9-D911-570F-9D1FBBB34DA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323862" y="4734215"/>
            <a:ext cx="6820138" cy="426395"/>
          </a:xfrm>
          <a:prstGeom prst="rect">
            <a:avLst/>
          </a:prstGeom>
          <a:solidFill>
            <a:srgbClr val="021E42"/>
          </a:solidFill>
        </p:spPr>
        <p:txBody>
          <a:bodyPr/>
          <a:lstStyle>
            <a:lvl1pPr marL="60325" indent="0">
              <a:lnSpc>
                <a:spcPct val="100000"/>
              </a:lnSpc>
              <a:spcBef>
                <a:spcPts val="0"/>
              </a:spcBef>
              <a:buNone/>
              <a:tabLst>
                <a:tab pos="1706563" algn="l"/>
              </a:tabLst>
              <a:defRPr lang="en-US" b="1" dirty="0">
                <a:solidFill>
                  <a:schemeClr val="tx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/>
              <a:t>Name and contact</a:t>
            </a:r>
          </a:p>
        </p:txBody>
      </p:sp>
    </p:spTree>
    <p:extLst>
      <p:ext uri="{BB962C8B-B14F-4D97-AF65-F5344CB8AC3E}">
        <p14:creationId xmlns:p14="http://schemas.microsoft.com/office/powerpoint/2010/main" val="37955321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Plai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0E077304-6788-64B8-EE1F-F8B787E55A7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323862" y="4734000"/>
            <a:ext cx="6820138" cy="426395"/>
          </a:xfrm>
          <a:prstGeom prst="rect">
            <a:avLst/>
          </a:prstGeom>
          <a:solidFill>
            <a:srgbClr val="021E42"/>
          </a:solidFill>
        </p:spPr>
        <p:txBody>
          <a:bodyPr/>
          <a:lstStyle>
            <a:lvl1pPr marL="60325" indent="0">
              <a:lnSpc>
                <a:spcPct val="100000"/>
              </a:lnSpc>
              <a:spcBef>
                <a:spcPts val="0"/>
              </a:spcBef>
              <a:buNone/>
              <a:tabLst>
                <a:tab pos="1706563" algn="l"/>
              </a:tabLst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Name and contact</a:t>
            </a:r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4006268" y="1851670"/>
            <a:ext cx="4886212" cy="2040607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050" b="1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r>
              <a:rPr lang="en-US"/>
              <a:t>Title</a:t>
            </a:r>
            <a:endParaRPr lang="en-GB"/>
          </a:p>
        </p:txBody>
      </p:sp>
      <p:pic>
        <p:nvPicPr>
          <p:cNvPr id="10" name="Picture 9" descr="Centre for Teaching and Learning, University of Oxford">
            <a:extLst>
              <a:ext uri="{FF2B5EF4-FFF2-40B4-BE49-F238E27FC236}">
                <a16:creationId xmlns:a16="http://schemas.microsoft.com/office/drawing/2014/main" id="{E70E44E7-F540-D674-3CB7-53BBB1C393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6005" y="267494"/>
            <a:ext cx="2322922" cy="1077836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DBAA2E8-2DF6-D013-82F7-38942EFBDCE8}"/>
              </a:ext>
            </a:extLst>
          </p:cNvPr>
          <p:cNvSpPr/>
          <p:nvPr userDrawn="1"/>
        </p:nvSpPr>
        <p:spPr>
          <a:xfrm>
            <a:off x="2" y="4734000"/>
            <a:ext cx="2323860" cy="426395"/>
          </a:xfrm>
          <a:prstGeom prst="rect">
            <a:avLst/>
          </a:prstGeom>
          <a:solidFill>
            <a:srgbClr val="021E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40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AE30C34-FC73-4C3E-AD0B-D9BD25CB4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85" b="1613"/>
          <a:stretch/>
        </p:blipFill>
        <p:spPr>
          <a:xfrm flipH="1">
            <a:off x="-3" y="0"/>
            <a:ext cx="9143999" cy="4889634"/>
          </a:xfrm>
          <a:prstGeom prst="rect">
            <a:avLst/>
          </a:prstGeom>
        </p:spPr>
      </p:pic>
      <p:sp>
        <p:nvSpPr>
          <p:cNvPr id="12" name="Text Placeholder 16">
            <a:extLst>
              <a:ext uri="{FF2B5EF4-FFF2-40B4-BE49-F238E27FC236}">
                <a16:creationId xmlns:a16="http://schemas.microsoft.com/office/drawing/2014/main" id="{2E18C9C7-3653-44A1-BFF4-A2F54FA8C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90970" y="1995686"/>
            <a:ext cx="5153029" cy="2030951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4067944" y="2067690"/>
            <a:ext cx="4839332" cy="187220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050" b="1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r>
              <a:rPr lang="en-US"/>
              <a:t>End title</a:t>
            </a:r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6E72879-0DE5-483B-A360-BA150EA9F51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-2" y="4717105"/>
            <a:ext cx="9143999" cy="426395"/>
          </a:xfrm>
          <a:prstGeom prst="rect">
            <a:avLst/>
          </a:prstGeom>
          <a:solidFill>
            <a:srgbClr val="021E42"/>
          </a:solidFill>
        </p:spPr>
        <p:txBody>
          <a:bodyPr/>
          <a:lstStyle>
            <a:lvl1pPr marL="1943100" indent="0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Link to next step</a:t>
            </a:r>
          </a:p>
        </p:txBody>
      </p:sp>
      <p:pic>
        <p:nvPicPr>
          <p:cNvPr id="9" name="Picture 8" descr="Centre for Teaching and Learning, University of Oxford">
            <a:extLst>
              <a:ext uri="{FF2B5EF4-FFF2-40B4-BE49-F238E27FC236}">
                <a16:creationId xmlns:a16="http://schemas.microsoft.com/office/drawing/2014/main" id="{4F81459D-8660-260E-9634-5FA811DC5D0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6005" y="267494"/>
            <a:ext cx="2322922" cy="1077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3757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AE30C34-FC73-4C3E-AD0B-D9BD25CB4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6" t="3457" r="3926"/>
          <a:stretch/>
        </p:blipFill>
        <p:spPr>
          <a:xfrm>
            <a:off x="0" y="-1"/>
            <a:ext cx="9143998" cy="4965701"/>
          </a:xfrm>
          <a:prstGeom prst="rect">
            <a:avLst/>
          </a:prstGeom>
        </p:spPr>
      </p:pic>
      <p:sp>
        <p:nvSpPr>
          <p:cNvPr id="12" name="Text Placeholder 16">
            <a:extLst>
              <a:ext uri="{FF2B5EF4-FFF2-40B4-BE49-F238E27FC236}">
                <a16:creationId xmlns:a16="http://schemas.microsoft.com/office/drawing/2014/main" id="{2E18C9C7-3653-44A1-BFF4-A2F54FA8C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90970" y="1995686"/>
            <a:ext cx="5153029" cy="2030951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4067944" y="2067690"/>
            <a:ext cx="4839332" cy="187220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050" b="1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r>
              <a:rPr lang="en-US"/>
              <a:t>End title</a:t>
            </a:r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6E72879-0DE5-483B-A360-BA150EA9F51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-1" y="4717105"/>
            <a:ext cx="9143999" cy="426395"/>
          </a:xfrm>
          <a:prstGeom prst="rect">
            <a:avLst/>
          </a:prstGeom>
          <a:solidFill>
            <a:srgbClr val="021E42"/>
          </a:solidFill>
        </p:spPr>
        <p:txBody>
          <a:bodyPr/>
          <a:lstStyle>
            <a:lvl1pPr marL="1943100" indent="0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Link to next step</a:t>
            </a:r>
          </a:p>
        </p:txBody>
      </p:sp>
      <p:pic>
        <p:nvPicPr>
          <p:cNvPr id="9" name="Picture 8" descr="Centre for Teaching and Learning, University of Oxford">
            <a:extLst>
              <a:ext uri="{FF2B5EF4-FFF2-40B4-BE49-F238E27FC236}">
                <a16:creationId xmlns:a16="http://schemas.microsoft.com/office/drawing/2014/main" id="{4F81459D-8660-260E-9634-5FA811DC5D0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6005" y="267494"/>
            <a:ext cx="2322922" cy="1077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9950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ing with image (blue)">
    <p:bg>
      <p:bgPr>
        <a:solidFill>
          <a:srgbClr val="0021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79912" y="1995686"/>
            <a:ext cx="4824537" cy="980681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Section title</a:t>
            </a:r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63E0FA1-599F-4FE0-97B9-19FC36686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555776" y="1995488"/>
            <a:ext cx="1079500" cy="98068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b="1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Icon or picture</a:t>
            </a:r>
          </a:p>
        </p:txBody>
      </p:sp>
    </p:spTree>
    <p:extLst>
      <p:ext uri="{BB962C8B-B14F-4D97-AF65-F5344CB8AC3E}">
        <p14:creationId xmlns:p14="http://schemas.microsoft.com/office/powerpoint/2010/main" val="488387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ing with image (white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51920" y="1995488"/>
            <a:ext cx="4784959" cy="1021556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4000" b="1" cap="none" baseline="0">
                <a:solidFill>
                  <a:srgbClr val="002147"/>
                </a:solidFill>
              </a:defRPr>
            </a:lvl1pPr>
          </a:lstStyle>
          <a:p>
            <a:r>
              <a:rPr lang="en-US"/>
              <a:t>Section title</a:t>
            </a:r>
            <a:endParaRPr lang="en-GB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E57BB1BC-37FA-47EA-A26A-0EEFD3BB81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555776" y="1995488"/>
            <a:ext cx="1079500" cy="98068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b="1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Icon or picture</a:t>
            </a:r>
          </a:p>
        </p:txBody>
      </p:sp>
    </p:spTree>
    <p:extLst>
      <p:ext uri="{BB962C8B-B14F-4D97-AF65-F5344CB8AC3E}">
        <p14:creationId xmlns:p14="http://schemas.microsoft.com/office/powerpoint/2010/main" val="180702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F846979-F41E-780D-8F57-8F94FC2FA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 rotWithShape="1">
          <a:blip r:embed="rId24"/>
          <a:srcRect t="96481"/>
          <a:stretch/>
        </p:blipFill>
        <p:spPr>
          <a:xfrm>
            <a:off x="0" y="5092038"/>
            <a:ext cx="9144000" cy="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280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15" r:id="rId2"/>
    <p:sldLayoutId id="2147483703" r:id="rId3"/>
    <p:sldLayoutId id="2147483649" r:id="rId4"/>
    <p:sldLayoutId id="2147483725" r:id="rId5"/>
    <p:sldLayoutId id="2147483704" r:id="rId6"/>
    <p:sldLayoutId id="2147483726" r:id="rId7"/>
    <p:sldLayoutId id="2147483651" r:id="rId8"/>
    <p:sldLayoutId id="2147483679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11" r:id="rId19"/>
    <p:sldLayoutId id="2147483727" r:id="rId20"/>
    <p:sldLayoutId id="2147483728" r:id="rId21"/>
    <p:sldLayoutId id="2147483730" r:id="rId22"/>
  </p:sldLayoutIdLst>
  <p:hf hdr="0" ftr="0" dt="0"/>
  <p:txStyles>
    <p:titleStyle>
      <a:lvl1pPr algn="l" defTabSz="685641" rtl="0" eaLnBrk="1" latinLnBrk="0" hangingPunct="1">
        <a:spcBef>
          <a:spcPct val="0"/>
        </a:spcBef>
        <a:buNone/>
        <a:defRPr sz="4000" b="0" kern="1200">
          <a:solidFill>
            <a:srgbClr val="002147"/>
          </a:solidFill>
          <a:latin typeface="+mn-lt"/>
          <a:ea typeface="+mj-ea"/>
          <a:cs typeface="Times New Roman" panose="02020603050405020304" pitchFamily="18" charset="0"/>
        </a:defRPr>
      </a:lvl1pPr>
    </p:titleStyle>
    <p:bodyStyle>
      <a:lvl1pPr marL="257156" indent="-257156" algn="l" defTabSz="685641" rtl="0" eaLnBrk="1" latinLnBrk="0" hangingPunct="1">
        <a:lnSpc>
          <a:spcPct val="120000"/>
        </a:lnSpc>
        <a:spcBef>
          <a:spcPct val="20000"/>
        </a:spcBef>
        <a:buSzPct val="120000"/>
        <a:buFont typeface="Wingdings" panose="05000000000000000000" pitchFamily="2" charset="2"/>
        <a:buChar char="§"/>
        <a:defRPr sz="2400" kern="1200">
          <a:solidFill>
            <a:srgbClr val="002147"/>
          </a:solidFill>
          <a:latin typeface="+mn-lt"/>
          <a:ea typeface="+mn-ea"/>
          <a:cs typeface="+mn-cs"/>
        </a:defRPr>
      </a:lvl1pPr>
      <a:lvl2pPr marL="599975" indent="-257156" algn="l" defTabSz="685641" rtl="0" eaLnBrk="1" latinLnBrk="0" hangingPunct="1">
        <a:lnSpc>
          <a:spcPct val="114000"/>
        </a:lnSpc>
        <a:spcBef>
          <a:spcPct val="20000"/>
        </a:spcBef>
        <a:buClr>
          <a:srgbClr val="FFB414"/>
        </a:buClr>
        <a:buSzPct val="120000"/>
        <a:buFont typeface="Courier New" panose="02070309020205020404" pitchFamily="49" charset="0"/>
        <a:buChar char="o"/>
        <a:defRPr sz="1800" kern="1200">
          <a:solidFill>
            <a:srgbClr val="002147"/>
          </a:solidFill>
          <a:latin typeface="+mn-lt"/>
          <a:ea typeface="+mn-ea"/>
          <a:cs typeface="+mn-cs"/>
        </a:defRPr>
      </a:lvl2pPr>
      <a:lvl3pPr marL="899938" indent="-214298" algn="l" defTabSz="685641" rtl="0" eaLnBrk="1" latinLnBrk="0" hangingPunct="1">
        <a:spcBef>
          <a:spcPct val="20000"/>
        </a:spcBef>
        <a:buClr>
          <a:srgbClr val="002147"/>
        </a:buClr>
        <a:buSzPct val="120000"/>
        <a:buFont typeface="Arial" panose="020B0604020202020204" pitchFamily="34" charset="0"/>
        <a:buChar char="•"/>
        <a:defRPr sz="1600" kern="1200">
          <a:solidFill>
            <a:srgbClr val="002147"/>
          </a:solidFill>
          <a:latin typeface="+mn-lt"/>
          <a:ea typeface="+mn-ea"/>
          <a:cs typeface="+mn-cs"/>
        </a:defRPr>
      </a:lvl3pPr>
      <a:lvl4pPr marL="1242757" indent="-214298" algn="l" defTabSz="685641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rgbClr val="002147"/>
          </a:solidFill>
          <a:latin typeface="+mn-lt"/>
          <a:ea typeface="+mn-ea"/>
          <a:cs typeface="+mn-cs"/>
        </a:defRPr>
      </a:lvl4pPr>
      <a:lvl5pPr marL="1585769" indent="-214298" algn="l" defTabSz="685641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rgbClr val="002147"/>
          </a:solidFill>
          <a:latin typeface="+mn-lt"/>
          <a:ea typeface="+mn-ea"/>
          <a:cs typeface="+mn-cs"/>
        </a:defRPr>
      </a:lvl5pPr>
      <a:lvl6pPr marL="1885511" indent="-171411" algn="l" defTabSz="685641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331" indent="-171411" algn="l" defTabSz="685641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152" indent="-171411" algn="l" defTabSz="685641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3974" indent="-171411" algn="l" defTabSz="685641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64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18" algn="l" defTabSz="68564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641" algn="l" defTabSz="68564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460" algn="l" defTabSz="68564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281" algn="l" defTabSz="68564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103" algn="l" defTabSz="68564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6922" algn="l" defTabSz="68564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741" algn="l" defTabSz="68564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560" algn="l" defTabSz="68564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rogrammes@ctl.ox.ac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dvance-he.ac.uk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Relationship Id="rId4" Type="http://schemas.openxmlformats.org/officeDocument/2006/relationships/hyperlink" Target="https://advance-he.ac.uk/teaching-learning/professional-standards-framework?_gl=1*1nc00o8*_gcl_au*MTc4NzgzNjM2Ny4xNzY1NDU3OTc5&amp;_ga=2.35276450.2087593972.1769620548-643961786.1769620548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tl.ox.ac.uk/fellowship" TargetMode="External"/><Relationship Id="rId2" Type="http://schemas.openxmlformats.org/officeDocument/2006/relationships/hyperlink" Target="https://www.ctl.ox.ac.uk/associate-fellowship" TargetMode="External"/><Relationship Id="rId1" Type="http://schemas.openxmlformats.org/officeDocument/2006/relationships/slideLayout" Target="../slideLayouts/slideLayout20.xml"/><Relationship Id="rId5" Type="http://schemas.openxmlformats.org/officeDocument/2006/relationships/hyperlink" Target="https://www.ctl.ox.ac.uk/oxford-teaching-learning-and-educational-leadership-recognition-scheme" TargetMode="External"/><Relationship Id="rId4" Type="http://schemas.openxmlformats.org/officeDocument/2006/relationships/hyperlink" Target="https://www.ctl.ox.ac.uk/senior-fellowship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tl.ox.ac.uk/fellowship" TargetMode="External"/><Relationship Id="rId2" Type="http://schemas.openxmlformats.org/officeDocument/2006/relationships/hyperlink" Target="https://www.ctl.ox.ac.uk/associate-fellowship" TargetMode="External"/><Relationship Id="rId1" Type="http://schemas.openxmlformats.org/officeDocument/2006/relationships/slideLayout" Target="../slideLayouts/slideLayout20.xml"/><Relationship Id="rId4" Type="http://schemas.openxmlformats.org/officeDocument/2006/relationships/hyperlink" Target="https://www.ctl.ox.ac.uk/senior-fellowship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D04A503-C206-0D45-B2A1-2847DB8FDFD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B0FC615F-739C-C9DE-DFBF-6179F5BB1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90970" y="2378156"/>
            <a:ext cx="5153028" cy="1198937"/>
          </a:xfrm>
        </p:spPr>
        <p:txBody>
          <a:bodyPr lIns="91440" tIns="45720" rIns="91440" bIns="45720" anchor="ctr" anchorCtr="0">
            <a:noAutofit/>
          </a:bodyPr>
          <a:lstStyle/>
          <a:p>
            <a:r>
              <a:rPr lang="en-US" sz="3200" dirty="0"/>
              <a:t>Oxford Teaching, Learning and Educational Leadership Recognition Scheme</a:t>
            </a:r>
            <a:endParaRPr lang="en-GB" sz="2400" dirty="0">
              <a:cs typeface="Times New Roman"/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0802327-9554-6516-9864-DD4FBB45E7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" y="4717105"/>
            <a:ext cx="9144000" cy="426395"/>
          </a:xfrm>
        </p:spPr>
        <p:txBody>
          <a:bodyPr lIns="91440" tIns="45720" rIns="91440" bIns="45720" anchor="t"/>
          <a:lstStyle/>
          <a:p>
            <a:r>
              <a:rPr lang="en-GB" sz="2000" dirty="0">
                <a:cs typeface="Arial"/>
                <a:hlinkClick r:id="rId3"/>
              </a:rPr>
              <a:t>programmes@ctl.ox.ac.uk</a:t>
            </a:r>
            <a:endParaRPr lang="en-GB" sz="2000" dirty="0">
              <a:cs typeface="Arial"/>
            </a:endParaRPr>
          </a:p>
          <a:p>
            <a:endParaRPr lang="en-GB" sz="20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3097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5DC33-C46B-7965-87EC-32D096FD1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6728" y="215899"/>
            <a:ext cx="6921799" cy="993775"/>
          </a:xfrm>
        </p:spPr>
        <p:txBody>
          <a:bodyPr>
            <a:noAutofit/>
          </a:bodyPr>
          <a:lstStyle/>
          <a:p>
            <a:r>
              <a:rPr lang="en-GB" sz="2400" b="1" dirty="0"/>
              <a:t>What is the </a:t>
            </a:r>
            <a:r>
              <a:rPr lang="en-US" sz="2400" b="1" dirty="0"/>
              <a:t>Oxford Teaching, Learning and Educational Leadership Recognition Scheme &amp; Who is it for?</a:t>
            </a:r>
            <a:endParaRPr lang="en-GB" sz="2400" b="1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400F62-2181-797A-0E70-7273D973CCC9}"/>
              </a:ext>
            </a:extLst>
          </p:cNvPr>
          <p:cNvSpPr txBox="1">
            <a:spLocks noGrp="1"/>
          </p:cNvSpPr>
          <p:nvPr>
            <p:ph sz="quarter" idx="10"/>
          </p:nvPr>
        </p:nvSpPr>
        <p:spPr>
          <a:xfrm>
            <a:off x="135468" y="1382712"/>
            <a:ext cx="8866292" cy="376078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257156" indent="-257156" algn="l" defTabSz="685641" rtl="0" eaLnBrk="1" latinLnBrk="0" hangingPunct="1">
              <a:lnSpc>
                <a:spcPct val="120000"/>
              </a:lnSpc>
              <a:spcBef>
                <a:spcPct val="20000"/>
              </a:spcBef>
              <a:buSzPct val="120000"/>
              <a:buFont typeface="Wingdings" panose="05000000000000000000" pitchFamily="2" charset="2"/>
              <a:buChar char="§"/>
              <a:defRPr sz="24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1pPr>
            <a:lvl2pPr marL="599975" indent="-257156" algn="l" defTabSz="685641" rtl="0" eaLnBrk="1" latinLnBrk="0" hangingPunct="1">
              <a:lnSpc>
                <a:spcPct val="114000"/>
              </a:lnSpc>
              <a:spcBef>
                <a:spcPct val="20000"/>
              </a:spcBef>
              <a:buClr>
                <a:srgbClr val="FFB414"/>
              </a:buClr>
              <a:buSzPct val="120000"/>
              <a:buFont typeface="Courier New" panose="02070309020205020404" pitchFamily="49" charset="0"/>
              <a:buChar char="o"/>
              <a:defRPr sz="18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2pPr>
            <a:lvl3pPr marL="899938" indent="-214298" algn="l" defTabSz="685641" rtl="0" eaLnBrk="1" latinLnBrk="0" hangingPunct="1">
              <a:spcBef>
                <a:spcPct val="20000"/>
              </a:spcBef>
              <a:buClr>
                <a:srgbClr val="002147"/>
              </a:buClr>
              <a:buSzPct val="120000"/>
              <a:buFont typeface="Arial" panose="020B0604020202020204" pitchFamily="34" charset="0"/>
              <a:buChar char="•"/>
              <a:defRPr sz="16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3pPr>
            <a:lvl4pPr marL="1242757" indent="-214298" algn="l" defTabSz="68564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4pPr>
            <a:lvl5pPr marL="1585769" indent="-214298" algn="l" defTabSz="68564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5pPr>
            <a:lvl6pPr marL="1885511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331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152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3974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6540" indent="-25654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dirty="0"/>
              <a:t>Structured route to apply for professional recognition for your higher education teaching and/or learning support practice.</a:t>
            </a:r>
            <a:endParaRPr lang="en-US"/>
          </a:p>
          <a:p>
            <a:pPr marL="256540" indent="-25654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dirty="0"/>
              <a:t>Nationally and internationally </a:t>
            </a:r>
            <a:r>
              <a:rPr lang="en-US" sz="1900" dirty="0" err="1"/>
              <a:t>recognised</a:t>
            </a:r>
            <a:r>
              <a:rPr lang="en-US" sz="1900" dirty="0"/>
              <a:t> recognition award.</a:t>
            </a:r>
            <a:endParaRPr lang="en-US" sz="1900" dirty="0">
              <a:cs typeface="Arial"/>
            </a:endParaRPr>
          </a:p>
          <a:p>
            <a:pPr marL="256540" indent="-25654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dirty="0"/>
              <a:t>Scheme is accredited by </a:t>
            </a:r>
            <a:r>
              <a:rPr lang="en-US" sz="1900" dirty="0">
                <a:hlinkClick r:id="rId3"/>
              </a:rPr>
              <a:t>Advance HE</a:t>
            </a:r>
            <a:r>
              <a:rPr lang="en-US" sz="1900" dirty="0"/>
              <a:t> and aligned to the </a:t>
            </a:r>
            <a:r>
              <a:rPr lang="en-US" sz="1900" dirty="0">
                <a:hlinkClick r:id="rId4"/>
              </a:rPr>
              <a:t>Professional Standards Framework (PSF 2023)</a:t>
            </a:r>
            <a:r>
              <a:rPr lang="en-US" sz="1900" dirty="0"/>
              <a:t>.</a:t>
            </a:r>
            <a:endParaRPr lang="en-US" sz="1900" dirty="0">
              <a:cs typeface="Arial"/>
            </a:endParaRPr>
          </a:p>
          <a:p>
            <a:pPr marL="256540" indent="-25654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b="1" dirty="0"/>
              <a:t>Open to DPhil students, postdoctoral researchers, academics, and professional services staff at Oxford who teach and/or support learners</a:t>
            </a:r>
            <a:endParaRPr lang="en-US" sz="1900" b="1">
              <a:cs typeface="Arial"/>
            </a:endParaRPr>
          </a:p>
          <a:p>
            <a:pPr marL="256540" indent="-25654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b="1" dirty="0"/>
              <a:t>Three pathways: Associate Fellow, Fellow, </a:t>
            </a:r>
            <a:r>
              <a:rPr lang="en-US" sz="1900" dirty="0"/>
              <a:t>and </a:t>
            </a:r>
            <a:r>
              <a:rPr lang="en-US" sz="1900" b="1" dirty="0"/>
              <a:t>Senior Fellow </a:t>
            </a:r>
            <a:r>
              <a:rPr lang="en-US" sz="2000" dirty="0"/>
              <a:t>depending on your teaching and learning support role(s), responsibilities and experience. </a:t>
            </a:r>
            <a:endParaRPr lang="en-US" sz="19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4216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D8E657-ED15-C44F-B127-6A6F8CFD4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D7CAC-2D34-A2EE-9F28-FBF8293BC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2067" y="79655"/>
            <a:ext cx="6968294" cy="993775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/>
              <a:t>Which Pathway and are there pre-requisites?</a:t>
            </a:r>
            <a:endParaRPr lang="en-GB" sz="2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88788-11E2-6590-C9D1-3C9DCC5BA992}"/>
              </a:ext>
            </a:extLst>
          </p:cNvPr>
          <p:cNvSpPr txBox="1">
            <a:spLocks/>
          </p:cNvSpPr>
          <p:nvPr/>
        </p:nvSpPr>
        <p:spPr>
          <a:xfrm>
            <a:off x="227201" y="1464369"/>
            <a:ext cx="9001760" cy="335925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57156" indent="-257156" algn="l" defTabSz="685641" rtl="0" eaLnBrk="1" latinLnBrk="0" hangingPunct="1">
              <a:lnSpc>
                <a:spcPct val="120000"/>
              </a:lnSpc>
              <a:spcBef>
                <a:spcPct val="20000"/>
              </a:spcBef>
              <a:buSzPct val="120000"/>
              <a:buFont typeface="Wingdings" panose="05000000000000000000" pitchFamily="2" charset="2"/>
              <a:buChar char="§"/>
              <a:defRPr sz="24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1pPr>
            <a:lvl2pPr marL="599975" indent="-257156" algn="l" defTabSz="685641" rtl="0" eaLnBrk="1" latinLnBrk="0" hangingPunct="1">
              <a:lnSpc>
                <a:spcPct val="114000"/>
              </a:lnSpc>
              <a:spcBef>
                <a:spcPct val="20000"/>
              </a:spcBef>
              <a:buClr>
                <a:srgbClr val="FFB414"/>
              </a:buClr>
              <a:buSzPct val="120000"/>
              <a:buFont typeface="Courier New" panose="02070309020205020404" pitchFamily="49" charset="0"/>
              <a:buChar char="o"/>
              <a:defRPr sz="18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2pPr>
            <a:lvl3pPr marL="899938" indent="-214298" algn="l" defTabSz="685641" rtl="0" eaLnBrk="1" latinLnBrk="0" hangingPunct="1">
              <a:spcBef>
                <a:spcPct val="20000"/>
              </a:spcBef>
              <a:buClr>
                <a:srgbClr val="002147"/>
              </a:buClr>
              <a:buSzPct val="120000"/>
              <a:buFont typeface="Arial" panose="020B0604020202020204" pitchFamily="34" charset="0"/>
              <a:buChar char="•"/>
              <a:defRPr sz="16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3pPr>
            <a:lvl4pPr marL="1242757" indent="-214298" algn="l" defTabSz="68564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4pPr>
            <a:lvl5pPr marL="1585769" indent="-214298" algn="l" defTabSz="68564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5pPr>
            <a:lvl6pPr marL="1885511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331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152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3974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6540" indent="-25654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1" dirty="0"/>
              <a:t>Associate Fellow (AFHEA): </a:t>
            </a:r>
            <a:r>
              <a:rPr lang="en-US" sz="1800" dirty="0"/>
              <a:t>Those with limited teaching responsibilities and/or in learner support roles (</a:t>
            </a:r>
            <a:r>
              <a:rPr lang="en-US" sz="1800" b="1" dirty="0">
                <a:solidFill>
                  <a:srgbClr val="FFB414"/>
                </a:solidFill>
              </a:rPr>
              <a:t>most common for DPhil/early career</a:t>
            </a:r>
            <a:r>
              <a:rPr lang="en-US" sz="1800" dirty="0"/>
              <a:t>) </a:t>
            </a:r>
            <a:r>
              <a:rPr lang="en-US" sz="1800" b="1" dirty="0"/>
              <a:t>- see </a:t>
            </a:r>
            <a:r>
              <a:rPr lang="en-US" sz="1800" b="1" dirty="0">
                <a:hlinkClick r:id="rId2"/>
              </a:rPr>
              <a:t>pre-requisites</a:t>
            </a:r>
            <a:endParaRPr lang="en-US" sz="1800" b="1" dirty="0">
              <a:cs typeface="Arial"/>
            </a:endParaRPr>
          </a:p>
          <a:p>
            <a:pPr marL="256540" indent="-25654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1" dirty="0"/>
              <a:t>Fellow (FHEA): </a:t>
            </a:r>
            <a:r>
              <a:rPr lang="en-US" sz="1800" dirty="0"/>
              <a:t>Those with substantive teaching responsibilities or learner support roles and experience designing and delivering learning -</a:t>
            </a:r>
            <a:r>
              <a:rPr lang="en-US" sz="1800" b="1" dirty="0"/>
              <a:t> see </a:t>
            </a:r>
            <a:r>
              <a:rPr lang="en-US" sz="1800" b="1" dirty="0">
                <a:hlinkClick r:id="rId3"/>
              </a:rPr>
              <a:t>pre-requisites</a:t>
            </a:r>
            <a:endParaRPr lang="en-US" sz="1800" dirty="0">
              <a:cs typeface="Arial"/>
            </a:endParaRPr>
          </a:p>
          <a:p>
            <a:pPr marL="256540" indent="-25654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1" dirty="0"/>
              <a:t>Senior Fellow (SFHEA): </a:t>
            </a:r>
            <a:r>
              <a:rPr lang="en-US" sz="1800" dirty="0"/>
              <a:t>Experienced educators with sustained leadership, mentoring, &amp;/or strategic responsibility for teaching/learning support - </a:t>
            </a:r>
            <a:r>
              <a:rPr lang="en-US" sz="1800" b="1" dirty="0"/>
              <a:t>see </a:t>
            </a:r>
            <a:r>
              <a:rPr lang="en-US" sz="1800" b="1" dirty="0">
                <a:hlinkClick r:id="rId4"/>
              </a:rPr>
              <a:t>pre-requisites</a:t>
            </a:r>
            <a:endParaRPr lang="en-US" sz="1800" b="1" dirty="0">
              <a:cs typeface="Arial"/>
            </a:endParaRPr>
          </a:p>
          <a:p>
            <a:pPr marL="256540" indent="-25654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Not sure which pathway is for you? </a:t>
            </a:r>
          </a:p>
          <a:p>
            <a:pPr marL="599440" lvl="1" indent="-256540">
              <a:lnSpc>
                <a:spcPct val="113999"/>
              </a:lnSpc>
              <a:spcAft>
                <a:spcPts val="600"/>
              </a:spcAft>
              <a:buFont typeface="Courier New" panose="020B0604020202020204" pitchFamily="34" charset="0"/>
              <a:buChar char="o"/>
            </a:pPr>
            <a:r>
              <a:rPr lang="en-US" sz="1200" dirty="0"/>
              <a:t>Attend an </a:t>
            </a:r>
            <a:r>
              <a:rPr lang="en-US" sz="1200" dirty="0">
                <a:hlinkClick r:id="rId5"/>
              </a:rPr>
              <a:t>online information session</a:t>
            </a:r>
            <a:r>
              <a:rPr lang="en-US" sz="1200" dirty="0"/>
              <a:t> to find out more.</a:t>
            </a:r>
            <a:endParaRPr lang="en-US" sz="1200">
              <a:cs typeface="Arial"/>
            </a:endParaRPr>
          </a:p>
          <a:p>
            <a:pPr marL="256540" indent="-25654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3841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A27F7-61BA-4710-8D78-137F03C25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1720" y="145038"/>
            <a:ext cx="6463630" cy="993775"/>
          </a:xfrm>
        </p:spPr>
        <p:txBody>
          <a:bodyPr>
            <a:noAutofit/>
          </a:bodyPr>
          <a:lstStyle/>
          <a:p>
            <a:r>
              <a:rPr lang="en-GB" sz="2400" b="1" dirty="0"/>
              <a:t>How &amp; When is the Scheme Delivered?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D479C-C1F9-4414-8F3D-7A6B03F2FB9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5493" y="1218030"/>
            <a:ext cx="8717707" cy="3636432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256540" indent="-256540">
              <a:buFont typeface="Arial" panose="020B0604020202020204" pitchFamily="34" charset="0"/>
              <a:buChar char="•"/>
            </a:pPr>
            <a:r>
              <a:rPr lang="en-US" sz="1900" dirty="0"/>
              <a:t>Applicants will receive structured support from the </a:t>
            </a:r>
            <a:r>
              <a:rPr lang="en-US" sz="1900" b="1" dirty="0"/>
              <a:t>Centre for Teaching and Learning </a:t>
            </a:r>
            <a:r>
              <a:rPr lang="en-US" sz="1900" dirty="0"/>
              <a:t>in developing their recognition claim, this includes:</a:t>
            </a:r>
            <a:endParaRPr lang="en-US"/>
          </a:p>
          <a:p>
            <a:pPr marL="256540" indent="-256540">
              <a:buFont typeface="Arial" panose="020B0604020202020204" pitchFamily="34" charset="0"/>
              <a:buChar char="•"/>
            </a:pPr>
            <a:endParaRPr lang="en-US" sz="600" dirty="0">
              <a:solidFill>
                <a:srgbClr val="FF0000"/>
              </a:solidFill>
              <a:cs typeface="Arial"/>
            </a:endParaRPr>
          </a:p>
          <a:p>
            <a:pPr marL="599440" lvl="1" indent="-25654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700" dirty="0"/>
              <a:t>In-person </a:t>
            </a:r>
            <a:r>
              <a:rPr lang="en-GB" sz="1700" b="1" dirty="0"/>
              <a:t>workshops</a:t>
            </a:r>
            <a:r>
              <a:rPr lang="en-GB" sz="1700" dirty="0"/>
              <a:t> </a:t>
            </a:r>
            <a:endParaRPr lang="en-GB" sz="1700" dirty="0">
              <a:cs typeface="Arial"/>
            </a:endParaRPr>
          </a:p>
          <a:p>
            <a:pPr marL="599440" lvl="1" indent="-25654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700" dirty="0"/>
              <a:t>Online and/or in person </a:t>
            </a:r>
            <a:r>
              <a:rPr lang="en-GB" sz="1700" b="1" dirty="0"/>
              <a:t>1:1s</a:t>
            </a:r>
            <a:endParaRPr lang="en-GB" sz="1700" b="1" dirty="0">
              <a:cs typeface="Arial"/>
            </a:endParaRPr>
          </a:p>
          <a:p>
            <a:pPr marL="599440" lvl="1" indent="-25654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700" b="1" dirty="0"/>
              <a:t>Canvas site </a:t>
            </a:r>
            <a:r>
              <a:rPr lang="en-GB" sz="1700" dirty="0"/>
              <a:t>courses for each level of Fellowship</a:t>
            </a:r>
            <a:endParaRPr lang="en-GB" sz="1700">
              <a:cs typeface="Arial"/>
            </a:endParaRPr>
          </a:p>
          <a:p>
            <a:pPr marL="899795" lvl="2" indent="-213995">
              <a:lnSpc>
                <a:spcPct val="113999"/>
              </a:lnSpc>
              <a:spcAft>
                <a:spcPts val="300"/>
              </a:spcAft>
              <a:buFont typeface="Wingdings" panose="020B0604020202020204" pitchFamily="34" charset="0"/>
              <a:buChar char="§"/>
            </a:pPr>
            <a:r>
              <a:rPr lang="en-GB" sz="1700" b="1" dirty="0">
                <a:cs typeface="Arial"/>
              </a:rPr>
              <a:t>Self-directed learning </a:t>
            </a:r>
            <a:r>
              <a:rPr lang="en-GB" sz="1700" dirty="0">
                <a:cs typeface="Arial"/>
              </a:rPr>
              <a:t>tasks</a:t>
            </a:r>
            <a:endParaRPr lang="en-GB" sz="1500" dirty="0">
              <a:cs typeface="Arial"/>
            </a:endParaRPr>
          </a:p>
          <a:p>
            <a:pPr marL="899795" lvl="2" indent="-213995">
              <a:lnSpc>
                <a:spcPct val="113999"/>
              </a:lnSpc>
              <a:spcAft>
                <a:spcPts val="300"/>
              </a:spcAft>
              <a:buFont typeface="Wingdings" panose="020B0604020202020204" pitchFamily="34" charset="0"/>
              <a:buChar char="§"/>
            </a:pPr>
            <a:r>
              <a:rPr lang="en-GB" sz="1700" dirty="0">
                <a:cs typeface="Arial"/>
              </a:rPr>
              <a:t>Resources to support preparing a claim</a:t>
            </a:r>
          </a:p>
          <a:p>
            <a:pPr marL="342265" lvl="1" indent="0">
              <a:spcAft>
                <a:spcPts val="300"/>
              </a:spcAft>
              <a:buNone/>
            </a:pPr>
            <a:r>
              <a:rPr lang="en-GB" sz="600" dirty="0"/>
              <a:t> </a:t>
            </a:r>
            <a:endParaRPr lang="en-GB" sz="600" dirty="0">
              <a:cs typeface="Arial"/>
            </a:endParaRPr>
          </a:p>
          <a:p>
            <a:pPr marL="256540" indent="-256540">
              <a:buFont typeface="Arial" panose="020B0604020202020204" pitchFamily="34" charset="0"/>
              <a:buChar char="•"/>
            </a:pPr>
            <a:r>
              <a:rPr lang="en-GB" sz="1900" dirty="0"/>
              <a:t>For workshop dates see links below: </a:t>
            </a:r>
            <a:endParaRPr lang="en-GB" sz="1900" dirty="0">
              <a:cs typeface="Arial"/>
            </a:endParaRPr>
          </a:p>
          <a:p>
            <a:pPr marL="0" indent="0">
              <a:buNone/>
            </a:pPr>
            <a:endParaRPr lang="en-GB" sz="800" dirty="0"/>
          </a:p>
          <a:p>
            <a:pPr marL="599440" lvl="1" indent="-256540">
              <a:buFont typeface="Arial" panose="020B0604020202020204" pitchFamily="34" charset="0"/>
              <a:buChar char="•"/>
            </a:pPr>
            <a:r>
              <a:rPr lang="en-GB" sz="1700" b="1" dirty="0"/>
              <a:t>AFHEA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/>
              <a:t>-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>
                <a:hlinkClick r:id="rId2"/>
              </a:rPr>
              <a:t>Associate Fellowship Pathway | Centre for Teaching and Learning</a:t>
            </a:r>
            <a:endParaRPr lang="en-GB" sz="1700" dirty="0">
              <a:cs typeface="Arial"/>
            </a:endParaRPr>
          </a:p>
          <a:p>
            <a:pPr marL="599440" lvl="1" indent="-256540">
              <a:buFont typeface="Arial" panose="020B0604020202020204" pitchFamily="34" charset="0"/>
              <a:buChar char="•"/>
            </a:pPr>
            <a:r>
              <a:rPr lang="en-GB" sz="1700" b="1" dirty="0"/>
              <a:t>FHEA </a:t>
            </a:r>
            <a:r>
              <a:rPr lang="en-GB" sz="1700" dirty="0"/>
              <a:t>-</a:t>
            </a:r>
            <a:r>
              <a:rPr lang="en-GB" sz="1700" b="1" dirty="0"/>
              <a:t> </a:t>
            </a:r>
            <a:r>
              <a:rPr lang="en-GB" sz="1700" dirty="0">
                <a:hlinkClick r:id="rId3"/>
              </a:rPr>
              <a:t>Fellowship Pathway | Centre for Teaching and Learning</a:t>
            </a:r>
            <a:endParaRPr lang="en-GB" sz="1700" dirty="0">
              <a:solidFill>
                <a:srgbClr val="FF0000"/>
              </a:solidFill>
              <a:cs typeface="Arial"/>
            </a:endParaRPr>
          </a:p>
          <a:p>
            <a:pPr marL="599440" lvl="1" indent="-256540">
              <a:buFont typeface="Arial" panose="020B0604020202020204" pitchFamily="34" charset="0"/>
              <a:buChar char="•"/>
            </a:pPr>
            <a:r>
              <a:rPr lang="en-GB" sz="1700" b="1" dirty="0"/>
              <a:t>SFHEA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/>
              <a:t>-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>
                <a:hlinkClick r:id="rId4"/>
              </a:rPr>
              <a:t>Senior Fellowship Pathway | Centre for Teaching and Learning</a:t>
            </a:r>
            <a:endParaRPr lang="en-GB" sz="1700" dirty="0">
              <a:solidFill>
                <a:srgbClr val="FF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78768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F0655-47FB-F480-F4E0-19A465F13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E5E35-CF51-0FAA-B5C7-9B69235C1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1720" y="274638"/>
            <a:ext cx="6463630" cy="99377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100" b="0" kern="1200"/>
              <a:t>How can I find out </a:t>
            </a:r>
            <a:r>
              <a:rPr lang="en-US" sz="3100"/>
              <a:t>more</a:t>
            </a:r>
            <a:r>
              <a:rPr lang="en-US" sz="3100" b="0" kern="1200"/>
              <a:t> and </a:t>
            </a:r>
            <a:br>
              <a:rPr lang="en-US" sz="3100" b="0" kern="1200" dirty="0"/>
            </a:br>
            <a:r>
              <a:rPr lang="en-US" sz="3100" b="0" kern="1200"/>
              <a:t>How do I Apply?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7BA6AFD-659F-3DB3-A298-2E0191324B7B}"/>
              </a:ext>
            </a:extLst>
          </p:cNvPr>
          <p:cNvSpPr txBox="1">
            <a:spLocks/>
          </p:cNvSpPr>
          <p:nvPr/>
        </p:nvSpPr>
        <p:spPr>
          <a:xfrm>
            <a:off x="542925" y="1592451"/>
            <a:ext cx="8058150" cy="2731576"/>
          </a:xfrm>
          <a:prstGeom prst="rect">
            <a:avLst/>
          </a:prstGeom>
        </p:spPr>
        <p:txBody>
          <a:bodyPr/>
          <a:lstStyle>
            <a:lvl1pPr marL="257156" indent="-257156" algn="l" defTabSz="685641" rtl="0" eaLnBrk="1" latinLnBrk="0" hangingPunct="1">
              <a:lnSpc>
                <a:spcPct val="120000"/>
              </a:lnSpc>
              <a:spcBef>
                <a:spcPct val="20000"/>
              </a:spcBef>
              <a:buSzPct val="120000"/>
              <a:buFont typeface="Wingdings" panose="05000000000000000000" pitchFamily="2" charset="2"/>
              <a:buChar char="§"/>
              <a:defRPr sz="24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1pPr>
            <a:lvl2pPr marL="599975" indent="-257156" algn="l" defTabSz="685641" rtl="0" eaLnBrk="1" latinLnBrk="0" hangingPunct="1">
              <a:lnSpc>
                <a:spcPct val="114000"/>
              </a:lnSpc>
              <a:spcBef>
                <a:spcPct val="20000"/>
              </a:spcBef>
              <a:buClr>
                <a:srgbClr val="FFB414"/>
              </a:buClr>
              <a:buSzPct val="120000"/>
              <a:buFont typeface="Courier New" panose="02070309020205020404" pitchFamily="49" charset="0"/>
              <a:buChar char="o"/>
              <a:defRPr sz="18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2pPr>
            <a:lvl3pPr marL="899938" indent="-214298" algn="l" defTabSz="685641" rtl="0" eaLnBrk="1" latinLnBrk="0" hangingPunct="1">
              <a:spcBef>
                <a:spcPct val="20000"/>
              </a:spcBef>
              <a:buClr>
                <a:srgbClr val="002147"/>
              </a:buClr>
              <a:buSzPct val="120000"/>
              <a:buFont typeface="Arial" panose="020B0604020202020204" pitchFamily="34" charset="0"/>
              <a:buChar char="•"/>
              <a:defRPr sz="16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3pPr>
            <a:lvl4pPr marL="1242757" indent="-214298" algn="l" defTabSz="68564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4pPr>
            <a:lvl5pPr marL="1585769" indent="-214298" algn="l" defTabSz="685641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002147"/>
                </a:solidFill>
                <a:latin typeface="+mn-lt"/>
                <a:ea typeface="+mn-ea"/>
                <a:cs typeface="+mn-cs"/>
              </a:defRPr>
            </a:lvl5pPr>
            <a:lvl6pPr marL="1885511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331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152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3974" indent="-171411" algn="l" defTabSz="6856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graphicFrame>
        <p:nvGraphicFramePr>
          <p:cNvPr id="12" name="TextBox 7">
            <a:extLst>
              <a:ext uri="{FF2B5EF4-FFF2-40B4-BE49-F238E27FC236}">
                <a16:creationId xmlns:a16="http://schemas.microsoft.com/office/drawing/2014/main" id="{5D335250-FC28-A5C6-51CE-8217F3DE3A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1384165"/>
              </p:ext>
            </p:extLst>
          </p:nvPr>
        </p:nvGraphicFramePr>
        <p:xfrm>
          <a:off x="2051720" y="1491630"/>
          <a:ext cx="6463630" cy="3262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15537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996a9d6f-bd47-4365-8224-e32e6c0ab2f5"/>
</p:tagLst>
</file>

<file path=ppt/theme/theme1.xml><?xml version="1.0" encoding="utf-8"?>
<a:theme xmlns:a="http://schemas.openxmlformats.org/drawingml/2006/main" name="CTL Layouts">
  <a:themeElements>
    <a:clrScheme name="CTL Brand Colours">
      <a:dk1>
        <a:srgbClr val="0E2345"/>
      </a:dk1>
      <a:lt1>
        <a:srgbClr val="F2F2F2"/>
      </a:lt1>
      <a:dk2>
        <a:srgbClr val="0E2345"/>
      </a:dk2>
      <a:lt2>
        <a:srgbClr val="FFFFFF"/>
      </a:lt2>
      <a:accent1>
        <a:srgbClr val="002147"/>
      </a:accent1>
      <a:accent2>
        <a:srgbClr val="FC8422"/>
      </a:accent2>
      <a:accent3>
        <a:srgbClr val="4AA564"/>
      </a:accent3>
      <a:accent4>
        <a:srgbClr val="FFB414"/>
      </a:accent4>
      <a:accent5>
        <a:srgbClr val="0071BC"/>
      </a:accent5>
      <a:accent6>
        <a:srgbClr val="337245"/>
      </a:accent6>
      <a:hlink>
        <a:srgbClr val="5BCB7B"/>
      </a:hlink>
      <a:folHlink>
        <a:srgbClr val="5BCB7B"/>
      </a:folHlink>
    </a:clrScheme>
    <a:fontScheme name="SBS Font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TL PowerPoint template.potx" id="{8B04FD1D-FE38-4BC0-90A8-5B6724F42A05}" vid="{DB501F7E-E0B2-425E-AB0B-86A77CDF5E6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54d7c8e-8f21-4908-9be0-6818998a7fbe">
      <Terms xmlns="http://schemas.microsoft.com/office/infopath/2007/PartnerControls"/>
    </lcf76f155ced4ddcb4097134ff3c332f>
    <TaxCatchAll xmlns="bba06891-466e-46e5-889d-62060674c1e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1823BAA25B1C4680EA391F3E45FD3D" ma:contentTypeVersion="18" ma:contentTypeDescription="Create a new document." ma:contentTypeScope="" ma:versionID="27c8e617484d6e5be6cd5a575be18547">
  <xsd:schema xmlns:xsd="http://www.w3.org/2001/XMLSchema" xmlns:xs="http://www.w3.org/2001/XMLSchema" xmlns:p="http://schemas.microsoft.com/office/2006/metadata/properties" xmlns:ns2="754d7c8e-8f21-4908-9be0-6818998a7fbe" xmlns:ns3="bba06891-466e-46e5-889d-62060674c1e9" targetNamespace="http://schemas.microsoft.com/office/2006/metadata/properties" ma:root="true" ma:fieldsID="d361f29197a0fdc17677dc6f3a1ee17c" ns2:_="" ns3:_="">
    <xsd:import namespace="754d7c8e-8f21-4908-9be0-6818998a7fbe"/>
    <xsd:import namespace="bba06891-466e-46e5-889d-62060674c1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4d7c8e-8f21-4908-9be0-6818998a7f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a06891-466e-46e5-889d-62060674c1e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7cc6700-722d-46a2-a70e-b87786983e1b}" ma:internalName="TaxCatchAll" ma:showField="CatchAllData" ma:web="bba06891-466e-46e5-889d-62060674c1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ECA7954-E4C4-48B6-9B2F-1BB733358855}">
  <ds:schemaRefs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dcmitype/"/>
    <ds:schemaRef ds:uri="bba06891-466e-46e5-889d-62060674c1e9"/>
    <ds:schemaRef ds:uri="http://schemas.microsoft.com/office/infopath/2007/PartnerControls"/>
    <ds:schemaRef ds:uri="http://schemas.openxmlformats.org/package/2006/metadata/core-properties"/>
    <ds:schemaRef ds:uri="754d7c8e-8f21-4908-9be0-6818998a7fb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893476B-80DD-4B15-B9B8-7FBE80BB01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86A637C-B739-418C-A941-FC9D6876DE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4d7c8e-8f21-4908-9be0-6818998a7fbe"/>
    <ds:schemaRef ds:uri="bba06891-466e-46e5-889d-62060674c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CTL PowerPoint template</Template>
  <TotalTime>152</TotalTime>
  <Words>395</Words>
  <Application>Microsoft Office PowerPoint</Application>
  <PresentationFormat>On-screen Show (16:9)</PresentationFormat>
  <Paragraphs>35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Courier New</vt:lpstr>
      <vt:lpstr>Times New Roman</vt:lpstr>
      <vt:lpstr>Wingdings</vt:lpstr>
      <vt:lpstr>CTL Layouts</vt:lpstr>
      <vt:lpstr>Oxford Teaching, Learning and Educational Leadership Recognition Scheme</vt:lpstr>
      <vt:lpstr>What is the Oxford Teaching, Learning and Educational Leadership Recognition Scheme &amp; Who is it for?</vt:lpstr>
      <vt:lpstr>Which Pathway and are there pre-requisites?</vt:lpstr>
      <vt:lpstr>How &amp; When is the Scheme Delivered?</vt:lpstr>
      <vt:lpstr>How can I find out more and  How do I Apply?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Taylor</dc:creator>
  <cp:lastModifiedBy>Caroline Thompson</cp:lastModifiedBy>
  <cp:revision>96</cp:revision>
  <cp:lastPrinted>2013-07-02T11:13:09Z</cp:lastPrinted>
  <dcterms:created xsi:type="dcterms:W3CDTF">2022-10-12T08:02:08Z</dcterms:created>
  <dcterms:modified xsi:type="dcterms:W3CDTF">2026-02-04T08:04:40Z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0x010100241823BAA25B1C4680EA391F3E45FD3D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</Properties>
</file>